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60" r:id="rId4"/>
    <p:sldId id="25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5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392D3-E68D-476B-943B-0455DF7ADF76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DADBE-1FD4-4EE9-9F04-80488BECF50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857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971C6AF-C1FC-4DED-A34D-B390C309B171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10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11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12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13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14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15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16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2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3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4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5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6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7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8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9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B69C3-FCE4-4362-8CDC-8A743BAA1961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716811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DDBBC-09BB-4EC6-B7F7-C18D7C28A53A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4999691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AB058-FF81-4CD6-93E5-44DF48C71612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009632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4128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4128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ECB451-0296-4B9A-A9B0-58CF86376A14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9734206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496BC-A7CA-4724-8662-26E271073D78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4835185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C34FA-E538-4226-8553-EF2335B584A7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7659506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F0999-223D-4E63-9F1B-8E2202108847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0443546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1A4D26-95E6-4F99-AA0B-6ED737AA1875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472689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179EF-FAF5-409C-A934-E4E91E73AA75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076727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B711B-4519-4C55-A410-B95F94236411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14199332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274638"/>
            <a:ext cx="2078037" cy="5664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81713" cy="5664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15547-9618-4B33-8595-47622B10A0C2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4901620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9750" y="1412875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30750" y="1412875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730750" y="3751263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908AE-1EE2-4B73-B6D8-205E7661B362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24070424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9750" y="1412875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730750" y="1412875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F99F8-A8F2-4421-B43E-9664D4E143F6}" type="slidenum">
              <a:rPr lang="it-IT" altLang="en-US"/>
              <a:pPr>
                <a:defRPr/>
              </a:pPr>
              <a:t>‹N›</a:t>
            </a:fld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4129378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12875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gli stili del testo dello schema</a:t>
            </a:r>
          </a:p>
          <a:p>
            <a:pPr lvl="1"/>
            <a:r>
              <a:rPr lang="it-IT" altLang="en-US" smtClean="0"/>
              <a:t>Secondo livello</a:t>
            </a:r>
          </a:p>
          <a:p>
            <a:pPr lvl="2"/>
            <a:r>
              <a:rPr lang="it-IT" altLang="en-US" smtClean="0"/>
              <a:t>Terzo livello</a:t>
            </a:r>
          </a:p>
          <a:p>
            <a:pPr lvl="3"/>
            <a:r>
              <a:rPr lang="it-IT" altLang="en-US" smtClean="0"/>
              <a:t>Quarto livello</a:t>
            </a:r>
          </a:p>
          <a:p>
            <a:pPr lvl="4"/>
            <a:r>
              <a:rPr lang="it-IT" altLang="en-US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it-IT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300788" y="63373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8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494700-9DC8-469D-80CD-7E765C5E809B}" type="slidenum">
              <a:rPr lang="it-IT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‹N›</a:t>
            </a:fld>
            <a:endParaRPr lang="it-IT" altLang="en-US"/>
          </a:p>
        </p:txBody>
      </p:sp>
      <p:sp>
        <p:nvSpPr>
          <p:cNvPr id="1031" name="Oval 8"/>
          <p:cNvSpPr>
            <a:spLocks noChangeArrowheads="1"/>
          </p:cNvSpPr>
          <p:nvPr/>
        </p:nvSpPr>
        <p:spPr bwMode="auto">
          <a:xfrm>
            <a:off x="539750" y="6381750"/>
            <a:ext cx="6913563" cy="215900"/>
          </a:xfrm>
          <a:prstGeom prst="ellipse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</a:endParaRPr>
          </a:p>
        </p:txBody>
      </p:sp>
      <p:pic>
        <p:nvPicPr>
          <p:cNvPr id="1032" name="Picture 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6237288"/>
            <a:ext cx="503237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8056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jpeg"/><Relationship Id="rId4" Type="http://schemas.openxmlformats.org/officeDocument/2006/relationships/image" Target="../media/image22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8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92E6613-05CD-4F4A-840C-3B38E747E183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917575"/>
            <a:ext cx="8229600" cy="1143000"/>
          </a:xfrm>
        </p:spPr>
        <p:txBody>
          <a:bodyPr/>
          <a:lstStyle/>
          <a:p>
            <a:pPr eaLnBrk="1" hangingPunct="1"/>
            <a:r>
              <a:rPr lang="it-IT" altLang="en-US" sz="4000" smtClean="0"/>
              <a:t>Sistemi Avanzati per il Riconoscimento </a:t>
            </a:r>
            <a:r>
              <a:rPr lang="it-IT" altLang="en-US" sz="2800" smtClean="0"/>
              <a:t>(</a:t>
            </a:r>
            <a:r>
              <a:rPr lang="en-US" altLang="en-US" sz="2800" smtClean="0"/>
              <a:t>4S02792</a:t>
            </a:r>
            <a:r>
              <a:rPr lang="it-IT" altLang="en-US" sz="2800" smtClean="0"/>
              <a:t>)</a:t>
            </a:r>
            <a:endParaRPr lang="it-IT" altLang="en-US" sz="4000" smtClean="0"/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3081" y="4912555"/>
            <a:ext cx="8229600" cy="18002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it-IT" altLang="en-US" sz="4000" dirty="0" smtClean="0"/>
              <a:t>Progetti d’esame </a:t>
            </a:r>
          </a:p>
          <a:p>
            <a:pPr algn="ctr" eaLnBrk="1" hangingPunct="1">
              <a:buFontTx/>
              <a:buNone/>
            </a:pPr>
            <a:r>
              <a:rPr lang="it-IT" altLang="en-US" sz="2400" dirty="0" smtClean="0"/>
              <a:t>(tutti estendibili a stage/tesi)</a:t>
            </a:r>
          </a:p>
        </p:txBody>
      </p:sp>
      <p:sp>
        <p:nvSpPr>
          <p:cNvPr id="2053" name="Rectangle 12"/>
          <p:cNvSpPr>
            <a:spLocks noChangeArrowheads="1"/>
          </p:cNvSpPr>
          <p:nvPr/>
        </p:nvSpPr>
        <p:spPr bwMode="auto">
          <a:xfrm>
            <a:off x="1258888" y="115888"/>
            <a:ext cx="6337300" cy="738187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it-IT" altLang="en-US" sz="1400">
                <a:solidFill>
                  <a:srgbClr val="800000"/>
                </a:solidFill>
              </a:rPr>
              <a:t>Università di Verona</a:t>
            </a:r>
            <a:br>
              <a:rPr lang="it-IT" altLang="en-US" sz="1400">
                <a:solidFill>
                  <a:srgbClr val="800000"/>
                </a:solidFill>
              </a:rPr>
            </a:br>
            <a:r>
              <a:rPr lang="it-IT" altLang="en-US" sz="1400">
                <a:solidFill>
                  <a:srgbClr val="800000"/>
                </a:solidFill>
              </a:rPr>
              <a:t>Dipartimento di Informatica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it-IT" altLang="en-US" sz="1400">
                <a:solidFill>
                  <a:srgbClr val="800000"/>
                </a:solidFill>
              </a:rPr>
              <a:t>Corso di Laurea magistrale in Ingegneria e Scienze Informatiche</a:t>
            </a:r>
          </a:p>
        </p:txBody>
      </p:sp>
      <p:pic>
        <p:nvPicPr>
          <p:cNvPr id="1026" name="Picture 2" descr="http://www.bdonline.co.uk/Pictures/web/v/q/z/laundry-meth-la_6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209800"/>
            <a:ext cx="3821762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13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Semantic Vision Robot</a:t>
            </a:r>
            <a:br>
              <a:rPr lang="en-US" sz="3600" dirty="0"/>
            </a:br>
            <a:r>
              <a:rPr lang="en-US" sz="3600" dirty="0"/>
              <a:t>(in </a:t>
            </a:r>
            <a:r>
              <a:rPr lang="en-US" sz="3600" dirty="0" err="1"/>
              <a:t>collaborazione</a:t>
            </a:r>
            <a:r>
              <a:rPr lang="en-US" sz="3600" dirty="0"/>
              <a:t> con </a:t>
            </a:r>
            <a:r>
              <a:rPr lang="en-US" sz="3600" dirty="0" err="1"/>
              <a:t>Robotica</a:t>
            </a:r>
            <a:r>
              <a:rPr lang="en-US" sz="3600" dirty="0"/>
              <a:t>)</a:t>
            </a:r>
            <a:endParaRPr lang="en-US" altLang="en-US" sz="3600" dirty="0" smtClean="0"/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539750" y="1412875"/>
            <a:ext cx="8223250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990600" indent="-5334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371600" indent="-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752600" indent="-381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209800" indent="-381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r>
              <a:rPr lang="en-US" altLang="en-US" sz="2400" dirty="0">
                <a:solidFill>
                  <a:srgbClr val="000000"/>
                </a:solidFill>
              </a:rPr>
              <a:t>Goal</a:t>
            </a:r>
          </a:p>
          <a:p>
            <a:pPr lvl="1" eaLnBrk="1" fontAlgn="base" hangingPunct="1">
              <a:spcAft>
                <a:spcPct val="0"/>
              </a:spcAft>
              <a:buFont typeface="+mj-lt"/>
              <a:buAutoNum type="arabicPeriod"/>
            </a:pPr>
            <a:r>
              <a:rPr lang="it-IT" altLang="en-US" sz="2000" dirty="0" smtClean="0">
                <a:solidFill>
                  <a:srgbClr val="000000"/>
                </a:solidFill>
              </a:rPr>
              <a:t>Addestrare un classificatore a riconoscere N oggetti a partire da una lista di nomi</a:t>
            </a:r>
          </a:p>
          <a:p>
            <a:pPr lvl="1" eaLnBrk="1" fontAlgn="base" hangingPunct="1">
              <a:spcAft>
                <a:spcPct val="0"/>
              </a:spcAft>
              <a:buFont typeface="+mj-lt"/>
              <a:buAutoNum type="arabicPeriod"/>
            </a:pPr>
            <a:r>
              <a:rPr lang="it-IT" altLang="en-US" sz="2000" dirty="0" smtClean="0">
                <a:solidFill>
                  <a:srgbClr val="000000"/>
                </a:solidFill>
              </a:rPr>
              <a:t>Inserire il classificatore in un robot, il quale effettuerà il riconoscimento di una serie di istanze degli N oggetti, dirigendosi o spostando il campo di vista per favorire il riconoscimento   </a:t>
            </a:r>
          </a:p>
        </p:txBody>
      </p:sp>
      <p:sp>
        <p:nvSpPr>
          <p:cNvPr id="2" name="AutoShape 2" descr="data:image/jpeg;base64,/9j/4AAQSkZJRgABAQAAAQABAAD/2wCEAAkGBhQSERUUExQWFBUWFxgXFxgYFBcXFxUZFxUXFxoUGhQaHSYeGB0kHBcUHy8gJCcpLCwsFR4xNTAqNSYsLCkBCQoKDgwOGg8PGi4fHyQpKSksLS4sKTEpLSwpKTUsLCkpKSwsKSkpLCwpKSopLCwsKSwpLCwsLCwpLCwpKSwpLP/AABEIAKQBNAMBIgACEQEDEQH/xAAcAAABBAMBAAAAAAAAAAAAAAAABAUGBwEDCAL/xABYEAACAQIDBAUECQ8KBAUFAAABAgMAEQQSIQUGMUEHEyJRYTJxgZEUI1JykqGxwdEIJCU1QlNUYnOCk7Kz4fAWFzNDRGN0g9LTFTSU8WS0wsPiGFWEoqP/xAAaAQEAAwEBAQAAAAAAAAAAAAAAAgMEAQUG/8QAOBEAAgIBAgQDBAcHBQAAAAAAAAECEQMSIQQTMVEyQWEUInHBM1KBobHh8ENykZKistIjQlPC0f/aAAwDAQACEQMRAD8AvGisUXoDNFYvWaAKjeL3sZcYcMsaEgxizzCOWQSWJkhjZbSKgJv2gbowtoM0kpg2rusZ5CWnbqmeKRoyoYq0RUgxSHWIHItwL8yMpJNAbot78M2aztZQ5v1UoDdW+Rwhy+2FWIUhbm5Fa5d9MKq5mZ1sXBUwTB16tUZy0eTMoVZEYki1mBpswe5LtCVmncEdb1YUJaLrZusOoF5AQAtj9yzDW9624PcCONZB1h9sWdTljjjVevihjbKiAAW6kEe+NyeNAP2zNsR4gMYyTlOVgyOhBKhgcrgGxVlIPAg0tpDs/ZQieRgxPWFCb8skax6ecLf00uoAoorFAZorFF6AzRWL0XoBLtXaKwQyStchFLWHFiOCjxJsB4kU14ffGLqo2lDRyOZFMSo8zq8LZZVHVqSwU63sLixpdtvYyYpFjkPtYkV3TS0gTtBG/FzZG/MFMLblGPEq+Fl9jx+2swVUIRnSFCFVgbhurzHuZb63IIDsm9uGZwiyFicoBCP1eZ41lRety5AWRlIF9bjnXjZ+98MghuWVpUiNsjsiNMiusTTBcgYhhYEgm66doXQbN3NKO6mVhhxLE8cXZObqcPAiOz2zeXFci+pRTwJBMJ0fwxyxSBgcghvmhhZ2aCNI1YSlSyAiNCQDxXS1zcCV0Vi9ZoAorF6L0Ah27tYYbDyTsMwjGYi9tLgHke+/DlST+VkHEtlC9ZnEiSRunVorm8bJfyXU62uGFr3pbtrZgxEDwlmTOLZltmXUG4uCL6c6Y8duaXR2MjSzMJDc5YwzMiIlsqkIF6tCNDrckHhQDthtvpKkrRB3aLRozG8bhiocKUdQblWU8OdI4N8I+uMMiPEw6nijsoM47Ku4XLGc3ZGY6mjdXZs8fXyYg3eaRWscl1VYkjAOQBRqpNhfjx7s4zdbrJ3kMziOQxNJEFXKxhIK9q2YAkC/eBbSgNi744YgnO1gAR7VKOsBcRgxdn24F2VRkvqy94v4TfCEyKovlKnUq4cSCVY+pMJXPmub2tw14a0lG5IsoOIkPUqq4bsx3gCyRyD7n2w3ijXtfcrbiSawdxkLiVpWM4zMsuVQyyMyHrFAFgLRomXgVuDe5uA7bU3ghw5AlZgSpc5Y3fKi2DSPkU5EFx2msPUaRYXe1WgxWIZCsWGaVb2bM4hvmYKyqNSDaxbxINwNu2t3evYssrxF4zDJlVTnjJJsMwOVhdrMPdHQ6W2xbuxjDy4c3aOUy5hwIWYsSoI7g1gfCgNMW3JYwzYuEQoFVgySGYXZsvUlQgYyXKgBQwbNYG+lYk30wqrcs97OSvUTF0EWXrC8YTMgXOhNwNGB5itTbsSOD12KkcgIIyEVAjRyLKsrJqskmZEuSALAgAZjfMG6QBkd5XeSWOVJGyqLmURLmCgWXKsKKB67nWgFEm9mGVmUyHsgkt1cnV9lc5UShcjMFIOUEnwrw2+OGFrmTMSy9X7Hm626qrteLJnFldW4cDekkm5IaN4TPJ1DgkxhY/LI1bMVJIzdvIbjMeY7NJItyZIpYmglEVuuLukECC7rCqqIgtrWQm5ub+GlAOSb64cl/LIV40QrFI/XGSATgxhFJcZLk2vYLfmLuOz8e0ha8eVOyY3ufbAb65SAV0A+FTJPuGhjaJZPayYiEeKOVQYoRDqHGt1VDfQhluDqRUiwOEEUSRgswRFQFjmYhQBdm5k21NAb6KKKAxVFdMM7DaRAZgOpj0DED7rkKvWqI6Y/tkfyMf8A66qy+Esx9SBbTxcuTSR+Iv224X89bMVjJBiCQ75XUHyza66cjb/vQ0YayngSAfXwr1Hsxb5YgS1wLcSbmwGtVJ+6TfiHSPeeWEZUJY87sTbzm+lZh3xnN80mTuuCQfTeteL2DJDHmkjFrNqcrdqzNmOp7gLeakfWWuFKDtPbQdkFrAaDuW+vfVMpOtrPQhODnpUFXf8ASLBixDG3aPaA5nja9M+8uAlZ1dZQoIsc0pXUcPi+SnnDr2U8y/IKaN7IM8Daaqbj1/QT6q5kc5T0RdbX09Tw8ssrz8uElFVfS/Ou6MR4WQKg60aKB/SnXQeuvGKjkVS3WXF1GkhPfSNtMo7tPmreh+t3P96PkFVyeWFNyvdLp3fxIZHnxaW5ppyS8NdXXc8nFPfy2+Efpp03Inc7SwwLMQZDftH729MpanfcP7ZYf35/Ueti6m99C+KoPejYTSyYsZgM8s2W7WsRKbfGKvyqZ3ij9ukH97N+0aucRKScFF1br7m/kYM85pwhB1qddL/2t+nYq3+S0w/tGH/6kV7XdmX8Iw/H8JHjWd693DG5kXLkduHAhiCSPNoTTD1JB4cwa6o5frr+X8yLxcQv2i/l/Mf/AOTMunt8HE/2gd9INoYGSCTq3a7EqeyxIIYaa0mw2BeQ5URna5NlUsfPYCphtbdnES4mN1hYoqw5joAMq9oakcKa8kMijKSaaflXSvX1OQ5sc0YSlaaflXSvV9xo3iiRFj6pGj0Ic9az5iR48ODeumNsQ3ujxPM1ON4NivKojhjLuCCQpBNrEX4+IqMY3djFRgl8PKP8tj8YvVuGblH3j1OJxxhOo9Btw07FluSde8240/bWaaBA6PJHwF0lYAki/ANodDTLsiEmZFtrcC3nNSnpDlskSWtdmPLkAPnpLxJDHLTjkqTv9bDEm92KRgwmYtbiwVj5rsCbVKtx9+8RJtHCRyZGDzxqTlKkXYa6G3xVXkp1qQdHuu1sF4YiP9YVNpGdNnXFUf0o4+SPGkq7BTIoIDsB5Cm2hq8BUH3iYde4AF7i5sPcis3Euop+vyLsG7ZRm1trYhxZWkDC40eS7WYnXtcbaCkmysTjs6/8wV0vrKeHPjV34RVLWa+vDtEa92lPGHw4Xhf1k/LWX2ilpo0ctarZR22MPjmIyLij2G8kTHXMpHCmw7I2n97xvwZ+6ukFmNes1dhxLiqojkxKUrOaxsfagIPVY31Td3jW1tj7Ty2EeMudT/S+gcf4vXRrxg8QD5xXj2IvuR6q6+MfYisK7nPEGwdqWHtWM4/33004S4Daayk9TjCg7hLrry/jlV8pCBwFvRWTVT4pvqiaxJdGUxtA4owZVTF57DTJOG4gnlTXjtj46LDrO7yhXF8vWv1ii5F2S914X81XdtGUBGZgDYG1xVY7x7T1QAhrsfEcD++mLI+iO5IJ9S1ei92OysKWJY5Dckkk+2PxJ41KRUe6Pnvs7Dkadk8PftUhFetF2kYWqZmiiiunDFc8dOO0Cm1CAt/aYudvd10PXOHTv9tj+Qi+V640n1Op10IbhdqsWUZBxGua/PutT2uJANl0a976cq0bibCOIxF+CRi5buJ0A8Ta9WBt7YcSYWTILEZWvz0I+a9UTVdC7FvJaiHbRlklQKz5gNQL2HC3EW5E8aQQHqkuSAX4AakD3R+Kn3ZuCQm57QuL8x4/FT+sGHXyQgHgg+W1Yp5Ix2yOv4nqSrGvcSd9q/EcsDADEpzA9hTp70Vq2hs09WzEjLlLHjwAJPxVpjxC3AW7HTgPHv5UuxGFOVlt5SkWNwDccDRZdc+ZjTkqryX40fP545cfEa1ByWmtnHv6tEJeRTaxF9dDcH462JtCIYVyXFlmCk34HLwrxtmdYLpLhU1FwBIxuL2ubcBwGtqeIsJhMbh+rQ5PJ8lQCrKLLf3XdrxHOopZZ0pRfVfV8n8fkQz87JpXLaWqLtuNbP0kyPvtOG1+tS3vh/3p96OsZHJtHDlHDWc/qPUC29sCTCS5JACDqrDg47x3HvHKnbotH2Ywf5Rv2T16SgjY5M6jrm7pFxD9bcMwPX4saEjhiCBw8K6Rrm7pCHtn+fi//MGqs/jx/vP+2Rgz/SYv3n/ZIh7uzeUxbzkn5anW5vR6JkWae4VrFUGl172PHXkByqECrw2NijJhYWiIsY1v4EKAR6CCPRVkmb4orzD79SQS5I4Y0jVivVBNdDbV+Objr31ZGHjLRsS+VO1ew5c/ipmfcKN8R17k5i2ZlFrMeNzpz52p6RgIXBI1Djz6HSsc/pY/CXyIZ3F8Rir6s/8AqMOHaCFi0TSOxBGZrABeOhNjypz2W4CCUykhibC5y91ra34car/BYIMNe2SxspJZha2mXW1T7BYFhh4lC2yjydBlvytUIYqyNyf/AIbZTclbG/ep4mjLrGpluArlRmFzbyuNV5t3YGInh9kAZliJVluSwGhLgHiNde61Wk2w+sFnFhfhz081LIMAkSZVFlFybknjxJJrUrUrRNTi8LxtbtnOB41Iejf7a4P/ABEf64rxt3BKk8iqOzmJXwU6j4iK39H0eXauC044iL9atN2YY7Pc60FV7vHJ9dS68x+qKsIVVm97EYyVh7oA/AWxrPxXhXxLMHiMxS3/AI51EN7Nv4/DS9nEP1b6p2U070vl5fIRUowxvr31425shcTCY20J1U+5YcD8x8DWHHJRl7ytGucXKOxXJ35xx/tUvoIHyCtf8s8abfXU2v8AeGmt4GjkZGGVlLqQeRBrXawB8AfWRXqKEOyMGp9x0m3oxRvfEzm3H21/prTLt7EW1nmP+a/dfvpFMt83n+S9ecU3ZHmv67Cu6Y9hbN7bVmGvWyA/lH+W9ajtmc/10vP+tf6a84vkPOaXbnbKXEYyCJ/IZu14qMzEekC3po6StnN26POBxWLVRPmm6vNbMzOULa9nU2bgeHdThDvEWNjh0fj2RoSdDmAtqbDvq0t99gdfhljjKx5GGUW7IsCALDgNeVVom6+LwsglEaSZQeBvxFuGh4XrCskcm72NOhx2RfPR3IG2bhiEMYKnsnivbbSpGKj24EzPs7Ds65GKm666HOw51IRW+PhRll1ZmiiipHDFc4dO4+yx/IRfK9dH1zl07fbU/kIvleuMCzo2ZVwl+bSNf4gPiFSXaUmeGRQDcqQPVVbbhbwCF2ifyH1B45SBY6dxHyVaGFmQgEWIPA3uD5jUJItiyD7PkIZVF25FQOP0c6muC2ZhuSKD+Nc/KaVtgUblY940/wC9aW2YeRB+KqY40uu5oy5ddUqoXxwqvkgDzC1eZpAONa8IjgWbhyrZLADU6KbKo6QYmbGFtcpVMvmC209N6eOjrZhizySGxYAKD3DXNrw/eameJ2NFJbOoe3C44eatLbIUcDb0USLZZLilQ2767PWXCSXF2QZ0PMFe7zi4qD9Fh+y+E/KN+yep1txnaEwwFcxGUuxsqg8Tzue4Cm3cDcN4No4aVpVbI5Ngp+9uOJPj3VZEzyL6rnPe2TDyzyI8xjaPEYm46tmvmnY8R5vjroyuUt7m+v8AF/4ib9q1V5sXMrdqne1dq80+5lzYebXvOLTtNV2a8010ZtGz8L+FH9A/01KN0NqRwkxJiDIDdlXq2XKedieNxy8Kr0Gt2GxZjdXXylII9FUvDP8A5Jf0/wCJBYMi/ay/o/wLqj3mXmB8Y+ajCzQMLs2tzpfSmXDMsiK9rZgG9YvXl0ubDh4c6rjhalqcm/jXn8Ei+HDVNZJTcqTSvT512iuxKYpsOuqlB48/XQ+1Yh92PRc/NUUxiZFA5k/F3VrijsnibVbRsJHit5I1GgZvRYes0xYjbsk179lOGUc/OaTbSbS3fYfPWtFsoroIXvUPrlvEL+qPorbuF9s8F/iI/wBYV43t/wCYPvV+eve4X2zwf+Ij/WFXRKJdTqqqu3mF8bMDwJH6i1aNVVvWfr2b3w/UWquK8K+JZg8Qnw5t2TThC4I81M0hJFxx4H6a84ecqfA152mzZqGvf3YIcDEJ5aaSD3ScM3nX5PNUDwWzpZYyI0L5SAbctTb5DV5LglePWxzDXSmvGLh8DGt4U6pb3VEBzZiACQ3E3PEmrfapY8dLd2kvtdHncbqhHVCrbit+nvSSvy7lWNu9ie37S+t7aDmPPTZtSB4yEdSrZV0P8eFWsm9Oyycxw2vP2ofIHt8VKX3PwWPVyyOki2AdSVsCMyALcqbA91Tjxc4zSyLZ30X5sojHPHLHHNxdpvZNdK9X3KXnk19FSXo9jb2bHl+5Rix7hkKg/CZaaN69htg8S8LENYAhhzU3sbcjU76PNldXhjMR2peHvF0HrOY+qtebIljteZrxQbnXYkG3N4xIixJmjdtXK8VI5C5HE+PKmaLas6AhnEtjbtL8eYceN+dbsfsCKVjJ2lZuLKxU5gOYGhBtzFMS4WeMkJIsi34OMp+Gv0V5iSeyZ6CpeJF8boS5sFCdNVPDh5TU8Co/uChGzsOGGU5TcZg3F2PlAC9SAV7GPwr4Hlz8TM0UUVMiYrnLp2+2x/IRfK9dG1VvSL0Rz7RxvsiOeKNerRMrK5N1za6ac6AovZcmWZD+MAfTp89T3C4x4vJPZ9yeFOK/U84oG/sqD4ElSX+aKe39PF8F6idQw4LefLoeHcdbeY07w7yREdo28b6UoHRJP9+i+C9Y/mim+/RfBauUTs9/8Xj91WmTbqDx9IpUOimb79H8Fqx/NTN9+j9T1ymd1DbNvEv3IvTVituM5y3t4CpSvRVNzmj+C1Jk6IsQGJM8Wpv5L6DkPValMahhjk0pduvtKQbRw0dgUZjrz8hjT8vRhMP66P4LUt2TuE8OIimaRGEbXsA19VK6eupJEWyc1yhvf9sMX/iJv2rV1fVQ4voPkmxk08k8ZjklkkCAOD23LBWb08q6yBVOzdhTTgmNbgcyQo8wJ41vxu688QzMmYd6nNbzjjV5Q9HTqAqvGFGgAUgD0V7PR/J98T1NUKZPYrTYEzPBGQQbDKdeBXSx+KnzCrbU1Jh0YMGLK8ak8bKwv4kcz41rxHRriCpCzRC/PK9QcWTUkRDHYgOdDet2GGnmqQxdFM4AHXR/BalkfRtKFt1sfqauaGd1Ig2Ma7Dz/NWJG4VMm6LZib9dH8FqG6LZvv0fwWpoZ3Wimd7m+uPzF+U163Cb7KYL/ERfrCrF2z0F4maUuMTCBYAAq/Kve7fQbiMNjIJ2xELLFKjkBXuQpvYXq1Ipk9y5RVUb4H69l98P1Fq16qbe9r4yf3w/UWqOK8K+Jbg8Qgif1GsSx2NaYX5emlkS5xbnyrAjU0OuxcZdCvNfkqNbS2ysksqsWy3VVK2Pk3ufSb0+Q7OZb200OoPeLUxtuhH9yzDz3+cV3TFp36dPR2ZeJwrPDQ3W6e3o7X3iIyQW1Zj+atTrdmRWhDL91r46afNUKm3YA/rG0837qkmzsWI0SNLswAGnyk1VLEtnbb9TmHhtORZHJulStrz6+XoR7pS3UM82GkQeW6wyEcgTdW9Hb+KnmIBFEdrZFCgcrKLAeqnabaSsLaEgi9tQD56a8Z/Sr4j6alrbiovyNygk9S8xLFLY0343A31iGvNOf5vePDjSzEqUPh/GlaZZdL8qiiZae4pP/D4LixynT89qfhTLua98FCb37J4++anoV7UPCvgeVPxMzRRRUyJis1iq63z6WzgMW2HGGEgVUbN1xW+Zb2y5Dw89cbS6nUm+hY1FUsPqiTc/WQ0JH/MH/br2Pqhj+BD/AKg/7dc1o4TzfN4uuwQncJC0kufNKY1NsO5UMwYc7W1pji3jliiIXELFCDinw8kwMhnWOQCOEMzXcavaxLsuTKdCSm3f6Yzi2ZThVRVFyxmLDXgLdX56kqb8IRcqtuWra25i61VLiMcXTf4lixSatCGfa+JdC5YKWmmiRAhzQmPCYh75g3bfMoGummgvrWrZu9Et4R7Ijc/WqCLJd8SkscRkxIYNfsl5TdQQOoa/HRa/SEnKPN6f3Ukl6RJAOzh4yfGZl+SM1xcTjfn+J3lT7DjuNvDJiRKJXV2XIbxhDGM+a6q6sT9z5DqrqCMwNxUqqrsV0wTw26zAooY2BXFZhexP3sHkeNN+0en8xAfWYN7/ANeR/wC3U1lg3SY5U0tVbFw1giqUw31RrOwHsEC/P2SeQJ+9eFO25fTgcfjYsKcII+szdvry2XLGz+T1Yv5NuPOrSotWs1iqb259UI2HxM0PsIN1Uskeb2QRmyOVzW6s2vbhegLlqvto7Vkw8+JbrrGTFLEpKoAiJhI5AgeaVYl1fuJNmsCTdYePqlG/AB/1J/2qx/8AUmfwAf8AUn/aoCebB3vmmkwysYwksUbu4RrLK0Jb2KDewZv6UEnRQVIuVNKNo7VxRxTRxypGnshIAOpzEB8L1xkzFuIbQaW1NwahOF6fmdCVwIJzABROSSSCdLRcdKwvT9LmyNs1lk45TK2a3fbqr8PCo6kHsrZIBv3OXw4zpdvYqvHljXOZnVXYZpOsOjXBVcqkEEmxtsh21PiDhguLj6x5UZ0SE3wxaDEZ4X7ViRawV+1mQsQRoGA9Oc3/ANtb9I3+1Wlun6VT29nFByLTkXPpiriyRfRkVOL2TJZh94MS7qgZFkZo4Wk6snQTbQRnCFrAkYdCOQLHiLCkmL3yxaOqXjuuZQSEQYlkxc0BUKz5vJiQ2jDEGUG1rAsEf1QBP9iUf/kefl1d68z/AFQmU2GCU6/hHr/q67qXQnTqy5qKo2T6pZgSPYA0/wDEn/ap63c6c2xWIghODCddIqZuvLZcxte3Vi9dbSFFr1HcXuLh5JZJW6zNI2Zu3pfKq6C2gsoqRUUcVLZhNroRgdHeFvf2z9J+6tq7iYYG46z4f7qkdqLVDlQ7EuZLuNI3ah/G+FWt904T7v4X7qerUWpyodhrl3I4+4mGPHrPh/ur0m5GHClVzi/Eh9fXapDai1OVDsNcu5HMNuHhoxZc/fq9/mr3LuVh2IJz3H4/7qkFqLVzkw7HeZPuR6TcfDMLEPb3/wC6k/8ANzhf7z9J+6pTai1OVDsObPuJdm7PWCJYkvlQWFzc8SePppSKzairUqKwooooDFRLeDYmHkxDPJBE7ELdmRWOg01IqW1S/SZ0iYjCbRkhjWIqEjIzKxPaS51DCs/EwlOFRLsMlGVslqbuYQf2WD9DH9FeP5MYe9xFGPAQx2/Vqq36XcZbRYV/y2PytWyHpbxoGohbS9zGR8jV5/sub9M082BYG1tlolljVRexOVFW+th5I1ppxpubDgBYeilGxdsSYnDpPKFDMDbKCBbMwXQk8hetLJc1lk9F6vI7lywxQ5ktl+vJbmlRasNXmXEorhC9mNrCx5mwpLJtONWscxsSDZSRcGx189Sg3N0k/wCD+ZnxcZhyycYt2lbuMlt9qQ6xYJJLK6hgbaEXFxwNen3Hw0gBaGIjhYhgRbQjRtK07P2gsmqHh3gjXjz41FcN0rYhHYyRxuCOAuliptfne/D0CrYY8km9PVGqWSKSvoS1ujbAcoLeaSTut7qlm53R/hMPjoZoldXTNa8hI1jZeB8CahrdML/gyfpT/pqR7g9I4xWPhhMBQvn7XWZgLRu3DKO6tEIZ1JXdfEplLE06/AuSuf8Ab3RasuMxMjSP255XsFUWzSMbXJPf3V0BVX7a3jw0U0oeeNSJHBGcEg5jplGtehNtdDNBJ9SKYToowy8Q7e+l+ZFFPmE6O8Av9mRj+Mzt8rUjxHSXgk4O7+9jPytakGI6X4F8iGVvOVX5zVDWRl1wQ/7RwUGGCiGGOIjtXVFBFtBra/fUawW2DiJi0jFmvIwPMXXv97YeFaZN6hjFMgKx3BVkJJZQL8Dpe414c617JwAR83WpYhr8b9sHlw0v31lzw/0pJ9aZk4658PNRV3F7fZ2EU205c5s5CaWJle54fjVt2vMZcNEX7d2e5ve1reNe5t0w39oXT8T/AOVY2hsNhBHHG4kKs5JBC6NawsTrVX+m5w0Knf1WvJ+bSML5MsuPlY2qlb9xrbS/NxXdEf2dIsUoZolkWxBVxoQR4ag9xHCk20Iome6DqlJAILl1W/MNbMAPG9OOJ2TNce1nu0IN7DwNIMXgpYwSyMttblTbQ9/CvSS8z1G/IazgWZjlXPr9yCwPmtUs3A2ZiRtHBk4eQIs8d2KMAAGGtyKcNi9KJFlxCXHDPGLHzlOB9FvNU/3Z2nHPNC8Th1zrwPDXgRxB89cbae6JJJrZloVmsVmtBSFFFFAFFFFAFFFFAFFFFAFFFFAFFFFAFFFFAYrm7pr+3Ev5KH9Suka5u6bftu5/EiHrjFDqISw7Hmt8tPW7GxfZMoU6Iq3c+AJGUeJPz0zP5LDwqQ7gwtJiVUC6kEv70WN/XYfnVTlbUG0WwScki0hCEjRFFgALAcALaC3mtSYpTm6czxpK6V4E4uUWjTxWF5sTxxddPud+hGsds52xCOo0BW50tYEX+Lwpr2yzSZkCqFV3GYEXJLkE3I08m3orftbM2JGUnh38r8bU07T2WQS0eul2sWGo8Qedhyq6MtOSPMa6bbfmV8PwHEScs8pJ2mqiq6P1bJLutBkhXndyfm+aq42vFlxMq+5Zh65D81WpsmK0CeCrx48tarjeSG2Om9/f/wDRT8rGt3DSvJI7ljWOKGSccu8/x89THok+3OF88n7CSofL5Y8L/F/BqX9EY+zOE/zT/wDwkr0DIdN1yTvdrtDF/wCJn/atXW1cl72C20cZ/iZ/2rVJHBljF/i+etmDwDzSpHGpZ2NgBz+jz+FeIGs38cjVp9F2wBGjYp7ZpNEHNUvcnzsbegDvqM5aY2SjHU6Idt3dN8EY1dlZnUMbeSDmIygniOGunGnaDc3DsgJlXPbtZGVlv4c6nO3dnRYl8sih8o0vxF9fOKYcTuFh+SFfMzfTWRzbReopPoRGXdeQE5GsOXaYaeit0O7c9gevZfDO5+enpuj5bdiWRfz9K1vuTMPJxEg/PJ+LSu6/UafQbotlzRyL1kpZdeN7cDzI83OnDrAdMwN+V73Hm5j6a9YDc2RHzNLn7JFm8bX5/wAXpfHu4VYGyacxfQeHqFcbRxDXtDo/R0L4U5WsRkc3W/OzcQfPf0U0bjxyQbXwkZzRt18auLkXGYaHvBqxcChU2763xbvrLjMJKbB4po2DW1KhhdD3jmO41OGR3TOShatFtis1is1pKAooooAooooAooooAooooAooooAooooAooooDFc39Nw+yk35OE+pK6Qrm3pnf7Myg844fjjrjOohStofFam/Q7DeSZh9yir8J7/+moFC+gHcSKmvRDtwQ4mSJhcSrp75Lmw9Bb1Vn4j6N0W4vGi2xgSa1YnA5dCwueVtAPE0tn7agqbdxHLwNMpPaKyHXjlvy7+8jhXhSk0eko2RbF7q4h5GeMggk2sxGnDgRWp91MWeEQB5kOQD66m0GJObsjQd2g/7U9BwRpVvO102lsI6saajJpMjD4LIuU6G3zVV292mLkbvVCPSo+irh3gFkDdx+aqT3xx6nEaG9lUHzrfT+O6tfCeO/Qz5/CMg1LHu7PrqZ9EI+zGH88gH6GSohBH2B4m5qW9EjfZjCeJlPqgk+mvUMJ01XI2+c32RxfhiZ/2r11zVGbZ3PwMmLxGYXkaWRm9tbNcyEk2B0Fz3UctIjHUU71mvp+WrU3N3mCYReyGZQUA7mU6X8MpU+im/bnR3AFzRM0fnOceo6/HUR2QxXEdQzmO7FQQAwzg2FweR4ekVXNrJHYnFOD3LOw+AVpOsYsxe5OYLe9/Dh/HCpPszZUbx57OtyctmYaAkA5b21tf01X0GKxMJBPVTDxzxnTzZh8VTHZ/SAoiCSYCZVChQYZEmFgLcLhqwThJ9GbVkilVCDbW3lhBEQLtfi3Bdeena0p22cheJGcWZlBIHAE1HcbtOLFyJDGHXtC6NE0ZCLqdCLdw/OqYroB5qlFNLchKm9hE2A7qj2L3gCkgLfiASbLcE3BsL8NfEHwNSvETZUkYC5VCQO+wvaoDtzdzESJmiIAlysbkdi9mtcDkeBFWRINCvZ28wMtpV6tb2Vgcyk++7ud6muy5QJ4STxkQeksAKrT+SgUh55OBvYDj4WHfTum1nfHbPHkq2MisO8A3ufTappJyVEekWXzWawKzWwyhRRRQBRRRQBRRRQBRRRQBRRRQBRRRQBRRRQGK5s6bF+y8v5OH9Suk6a8futhJ3Mk2Gglc2BZ4kZiBoBmIvXGrOo5GIpw3TJGNw9vvi/Hpauof5C7P/AALDfoI/or1DuVgUYMuDwysDcEQRgg94NqrcLTRJSppkNw20hHo1/opUYY5wHFiVvY8xfiO+pqdiQfeY/gL9Fek2RCpuIowfBAKwewy7mv2ldiG+yY4+zbUeFa220vIVNm2TCeMUZ/MH0V5/4LB95j+Av0U9hl3HtMexX+0MWksbBtARY8b66aEcD41Re8GyDh8Q0d8w4q3ulPAnx5HxBrrX/gsH3mP4C/RSTE7n4KQ3fCYdyBa7QoTbuuR4mtGHh5Y31KcuWM10OR8vhUx6Hx9mcL55P2EldBfyF2f+BYb9BH9FbsFung4XEkWFgjdb5WSFFYXBBswFxoSPTWlRKLHaqAg2eF2jjJBxM8w5ffWPzj1Vf9RU9HGG6x5M0t5HZ27a2u7Fjbs8Lmk1apHYtJ2yB4pcyEeFVm2GvtJL9+Y+dAfnUV0YdwMP7qX4S/6aaj0NYLr+vzT57EW6xMuosTbJx9NVxg0WSmmV8O1x4/L56T+x2Q5l1HMD5u+rWXoywo+6m+Gv+isp0aYYcHmH56/6Kg8UiayorvBbUdbEEkctfnr1JvFOD5Q18Ksb+bnC98nnDKL+gLatUvRjhWFs0w1vo6/6ajyZEubErDaW88xjYZuIsdBz0t561w7WdkCsTYAAWPcKsh+h7Bni+IPD+sTlr7iladGGFA0Mo8cy39ZWpcqRzmxKpVWJu3AcBzPj4CsK32T2Yv8A4lD8a/TVsDozwt75pvhr/prUOirCeyYcRnmzwOJEGdcpIIPaGS5Gg5ipQxtStkZ5E40iZCs1is1oM4UUUUAUUUUAUUUUAUUUUAUUUUAUUUUAUUUUAUUUUAUUUUAUUUUAUUUUAUUUUAUUUUBiiiigCiiigCiiigCiiigCiiigCiiigCs0UUAUUUUAUUUUAUUUUAUUUUAUUUUAUUUUAUUUU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http://vision.cs.utexas.edu/projects/keywords-mil/srvc-results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73" y="3962400"/>
            <a:ext cx="4226059" cy="224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umiacs.umd.edu/%7Emishraka/images/pa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753643"/>
            <a:ext cx="3276600" cy="246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30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Semantic Vision Robot</a:t>
            </a:r>
            <a:br>
              <a:rPr lang="en-US" sz="3600" dirty="0"/>
            </a:br>
            <a:r>
              <a:rPr lang="en-US" sz="3600" dirty="0"/>
              <a:t>(in </a:t>
            </a:r>
            <a:r>
              <a:rPr lang="en-US" sz="3600" dirty="0" err="1"/>
              <a:t>collaborazione</a:t>
            </a:r>
            <a:r>
              <a:rPr lang="en-US" sz="3600" dirty="0"/>
              <a:t> con </a:t>
            </a:r>
            <a:r>
              <a:rPr lang="en-US" sz="3600" dirty="0" err="1"/>
              <a:t>Robotica</a:t>
            </a:r>
            <a:r>
              <a:rPr lang="en-US" sz="3600" dirty="0"/>
              <a:t>)</a:t>
            </a:r>
            <a:endParaRPr lang="en-US" altLang="en-US" sz="3600" dirty="0" smtClean="0"/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539750" y="1412875"/>
            <a:ext cx="8223250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990600" indent="-5334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371600" indent="-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752600" indent="-381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209800" indent="-381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r>
              <a:rPr lang="en-US" altLang="en-US" sz="2400" dirty="0" smtClean="0">
                <a:solidFill>
                  <a:srgbClr val="000000"/>
                </a:solidFill>
              </a:rPr>
              <a:t>Perch</a:t>
            </a:r>
            <a:r>
              <a:rPr lang="it-IT" altLang="en-US" sz="2400" dirty="0" smtClean="0">
                <a:solidFill>
                  <a:srgbClr val="000000"/>
                </a:solidFill>
              </a:rPr>
              <a:t>è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smtClean="0">
                <a:solidFill>
                  <a:srgbClr val="000000"/>
                </a:solidFill>
              </a:rPr>
              <a:t>Semantic Robot Vision challenge è una tematica di interesse sia per la ricerca che per l’industria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>
                <a:solidFill>
                  <a:srgbClr val="000000"/>
                </a:solidFill>
              </a:rPr>
              <a:t>http://www.youtube.com/watch?v=GItjILILB50</a:t>
            </a:r>
            <a:endParaRPr lang="it-IT" altLang="en-US" sz="2000" dirty="0" smtClean="0">
              <a:solidFill>
                <a:srgbClr val="000000"/>
              </a:solidFill>
            </a:endParaRPr>
          </a:p>
          <a:p>
            <a:pPr lvl="1" eaLnBrk="1" fontAlgn="base" hangingPunct="1">
              <a:spcAft>
                <a:spcPct val="0"/>
              </a:spcAft>
            </a:pPr>
            <a:endParaRPr lang="en-US" altLang="en-US" sz="2000" dirty="0">
              <a:solidFill>
                <a:srgbClr val="000000"/>
              </a:solidFill>
            </a:endParaRPr>
          </a:p>
        </p:txBody>
      </p:sp>
      <p:sp>
        <p:nvSpPr>
          <p:cNvPr id="2" name="AutoShape 2" descr="data:image/jpeg;base64,/9j/4AAQSkZJRgABAQAAAQABAAD/2wCEAAkGBhQSERUUExQWFBUWFxgXFxgYFBcXFxUZFxUXFxoUGhQaHSYeGB0kHBcUHy8gJCcpLCwsFR4xNTAqNSYsLCkBCQoKDgwOGg8PGi4fHyQpKSksLS4sKTEpLSwpKTUsLCkpKSwsKSkpLCwpKSopLCwsKSwpLCwsLCwpLCwpKSwpLP/AABEIAKQBNAMBIgACEQEDEQH/xAAcAAABBAMBAAAAAAAAAAAAAAAABAUGBwEDCAL/xABYEAACAQIDBAUECQ8KBAUFAAABAgMAEQQSIQUGMUEHEyJRYTJxgZEUI1JykqGxwdEIJCU1QlNUYnOCk7Kz4fAWFzNDRGN0g9LTFTSU8WS0wsPiGFWEoqP/xAAaAQEAAwEBAQAAAAAAAAAAAAAAAgMEAQUG/8QAOBEAAgIBAgQDBAcHBQAAAAAAAAECEQMSIQQTMVEyQWEUInHBM1KBobHh8ENykZKistIjQlPC0f/aAAwDAQACEQMRAD8AvGisUXoDNFYvWaAKjeL3sZcYcMsaEgxizzCOWQSWJkhjZbSKgJv2gbowtoM0kpg2rusZ5CWnbqmeKRoyoYq0RUgxSHWIHItwL8yMpJNAbot78M2aztZQ5v1UoDdW+Rwhy+2FWIUhbm5Fa5d9MKq5mZ1sXBUwTB16tUZy0eTMoVZEYki1mBpswe5LtCVmncEdb1YUJaLrZusOoF5AQAtj9yzDW9624PcCONZB1h9sWdTljjjVevihjbKiAAW6kEe+NyeNAP2zNsR4gMYyTlOVgyOhBKhgcrgGxVlIPAg0tpDs/ZQieRgxPWFCb8skax6ecLf00uoAoorFAZorFF6AzRWL0XoBLtXaKwQyStchFLWHFiOCjxJsB4kU14ffGLqo2lDRyOZFMSo8zq8LZZVHVqSwU63sLixpdtvYyYpFjkPtYkV3TS0gTtBG/FzZG/MFMLblGPEq+Fl9jx+2swVUIRnSFCFVgbhurzHuZb63IIDsm9uGZwiyFicoBCP1eZ41lRety5AWRlIF9bjnXjZ+98MghuWVpUiNsjsiNMiusTTBcgYhhYEgm66doXQbN3NKO6mVhhxLE8cXZObqcPAiOz2zeXFci+pRTwJBMJ0fwxyxSBgcghvmhhZ2aCNI1YSlSyAiNCQDxXS1zcCV0Vi9ZoAorF6L0Ah27tYYbDyTsMwjGYi9tLgHke+/DlST+VkHEtlC9ZnEiSRunVorm8bJfyXU62uGFr3pbtrZgxEDwlmTOLZltmXUG4uCL6c6Y8duaXR2MjSzMJDc5YwzMiIlsqkIF6tCNDrckHhQDthtvpKkrRB3aLRozG8bhiocKUdQblWU8OdI4N8I+uMMiPEw6nijsoM47Ku4XLGc3ZGY6mjdXZs8fXyYg3eaRWscl1VYkjAOQBRqpNhfjx7s4zdbrJ3kMziOQxNJEFXKxhIK9q2YAkC/eBbSgNi744YgnO1gAR7VKOsBcRgxdn24F2VRkvqy94v4TfCEyKovlKnUq4cSCVY+pMJXPmub2tw14a0lG5IsoOIkPUqq4bsx3gCyRyD7n2w3ijXtfcrbiSawdxkLiVpWM4zMsuVQyyMyHrFAFgLRomXgVuDe5uA7bU3ghw5AlZgSpc5Y3fKi2DSPkU5EFx2msPUaRYXe1WgxWIZCsWGaVb2bM4hvmYKyqNSDaxbxINwNu2t3evYssrxF4zDJlVTnjJJsMwOVhdrMPdHQ6W2xbuxjDy4c3aOUy5hwIWYsSoI7g1gfCgNMW3JYwzYuEQoFVgySGYXZsvUlQgYyXKgBQwbNYG+lYk30wqrcs97OSvUTF0EWXrC8YTMgXOhNwNGB5itTbsSOD12KkcgIIyEVAjRyLKsrJqskmZEuSALAgAZjfMG6QBkd5XeSWOVJGyqLmURLmCgWXKsKKB67nWgFEm9mGVmUyHsgkt1cnV9lc5UShcjMFIOUEnwrw2+OGFrmTMSy9X7Hm626qrteLJnFldW4cDekkm5IaN4TPJ1DgkxhY/LI1bMVJIzdvIbjMeY7NJItyZIpYmglEVuuLukECC7rCqqIgtrWQm5ub+GlAOSb64cl/LIV40QrFI/XGSATgxhFJcZLk2vYLfmLuOz8e0ha8eVOyY3ufbAb65SAV0A+FTJPuGhjaJZPayYiEeKOVQYoRDqHGt1VDfQhluDqRUiwOEEUSRgswRFQFjmYhQBdm5k21NAb6KKKAxVFdMM7DaRAZgOpj0DED7rkKvWqI6Y/tkfyMf8A66qy+Esx9SBbTxcuTSR+Iv224X89bMVjJBiCQ75XUHyza66cjb/vQ0YayngSAfXwr1Hsxb5YgS1wLcSbmwGtVJ+6TfiHSPeeWEZUJY87sTbzm+lZh3xnN80mTuuCQfTeteL2DJDHmkjFrNqcrdqzNmOp7gLeakfWWuFKDtPbQdkFrAaDuW+vfVMpOtrPQhODnpUFXf8ASLBixDG3aPaA5nja9M+8uAlZ1dZQoIsc0pXUcPi+SnnDr2U8y/IKaN7IM8Daaqbj1/QT6q5kc5T0RdbX09Tw8ssrz8uElFVfS/Ou6MR4WQKg60aKB/SnXQeuvGKjkVS3WXF1GkhPfSNtMo7tPmreh+t3P96PkFVyeWFNyvdLp3fxIZHnxaW5ppyS8NdXXc8nFPfy2+Efpp03Inc7SwwLMQZDftH729MpanfcP7ZYf35/Ueti6m99C+KoPejYTSyYsZgM8s2W7WsRKbfGKvyqZ3ij9ukH97N+0aucRKScFF1br7m/kYM85pwhB1qddL/2t+nYq3+S0w/tGH/6kV7XdmX8Iw/H8JHjWd693DG5kXLkduHAhiCSPNoTTD1JB4cwa6o5frr+X8yLxcQv2i/l/Mf/AOTMunt8HE/2gd9INoYGSCTq3a7EqeyxIIYaa0mw2BeQ5URna5NlUsfPYCphtbdnES4mN1hYoqw5joAMq9oakcKa8kMijKSaaflXSvX1OQ5sc0YSlaaflXSvV9xo3iiRFj6pGj0Ic9az5iR48ODeumNsQ3ujxPM1ON4NivKojhjLuCCQpBNrEX4+IqMY3djFRgl8PKP8tj8YvVuGblH3j1OJxxhOo9Btw07FluSde8240/bWaaBA6PJHwF0lYAki/ANodDTLsiEmZFtrcC3nNSnpDlskSWtdmPLkAPnpLxJDHLTjkqTv9bDEm92KRgwmYtbiwVj5rsCbVKtx9+8RJtHCRyZGDzxqTlKkXYa6G3xVXkp1qQdHuu1sF4YiP9YVNpGdNnXFUf0o4+SPGkq7BTIoIDsB5Cm2hq8BUH3iYde4AF7i5sPcis3Euop+vyLsG7ZRm1trYhxZWkDC40eS7WYnXtcbaCkmysTjs6/8wV0vrKeHPjV34RVLWa+vDtEa92lPGHw4Xhf1k/LWX2ilpo0ctarZR22MPjmIyLij2G8kTHXMpHCmw7I2n97xvwZ+6ukFmNes1dhxLiqojkxKUrOaxsfagIPVY31Td3jW1tj7Ty2EeMudT/S+gcf4vXRrxg8QD5xXj2IvuR6q6+MfYisK7nPEGwdqWHtWM4/33004S4Daayk9TjCg7hLrry/jlV8pCBwFvRWTVT4pvqiaxJdGUxtA4owZVTF57DTJOG4gnlTXjtj46LDrO7yhXF8vWv1ii5F2S914X81XdtGUBGZgDYG1xVY7x7T1QAhrsfEcD++mLI+iO5IJ9S1ei92OysKWJY5Dckkk+2PxJ41KRUe6Pnvs7Dkadk8PftUhFetF2kYWqZmiiiunDFc8dOO0Cm1CAt/aYudvd10PXOHTv9tj+Qi+V640n1Op10IbhdqsWUZBxGua/PutT2uJANl0a976cq0bibCOIxF+CRi5buJ0A8Ta9WBt7YcSYWTILEZWvz0I+a9UTVdC7FvJaiHbRlklQKz5gNQL2HC3EW5E8aQQHqkuSAX4AakD3R+Kn3ZuCQm57QuL8x4/FT+sGHXyQgHgg+W1Yp5Ix2yOv4nqSrGvcSd9q/EcsDADEpzA9hTp70Vq2hs09WzEjLlLHjwAJPxVpjxC3AW7HTgPHv5UuxGFOVlt5SkWNwDccDRZdc+ZjTkqryX40fP545cfEa1ByWmtnHv6tEJeRTaxF9dDcH462JtCIYVyXFlmCk34HLwrxtmdYLpLhU1FwBIxuL2ubcBwGtqeIsJhMbh+rQ5PJ8lQCrKLLf3XdrxHOopZZ0pRfVfV8n8fkQz87JpXLaWqLtuNbP0kyPvtOG1+tS3vh/3p96OsZHJtHDlHDWc/qPUC29sCTCS5JACDqrDg47x3HvHKnbotH2Ywf5Rv2T16SgjY5M6jrm7pFxD9bcMwPX4saEjhiCBw8K6Rrm7pCHtn+fi//MGqs/jx/vP+2Rgz/SYv3n/ZIh7uzeUxbzkn5anW5vR6JkWae4VrFUGl172PHXkByqECrw2NijJhYWiIsY1v4EKAR6CCPRVkmb4orzD79SQS5I4Y0jVivVBNdDbV+Objr31ZGHjLRsS+VO1ew5c/ipmfcKN8R17k5i2ZlFrMeNzpz52p6RgIXBI1Djz6HSsc/pY/CXyIZ3F8Rir6s/8AqMOHaCFi0TSOxBGZrABeOhNjypz2W4CCUykhibC5y91ra34car/BYIMNe2SxspJZha2mXW1T7BYFhh4lC2yjydBlvytUIYqyNyf/AIbZTclbG/ep4mjLrGpluArlRmFzbyuNV5t3YGInh9kAZliJVluSwGhLgHiNde61Wk2w+sFnFhfhz081LIMAkSZVFlFybknjxJJrUrUrRNTi8LxtbtnOB41Iejf7a4P/ABEf64rxt3BKk8iqOzmJXwU6j4iK39H0eXauC044iL9atN2YY7Pc60FV7vHJ9dS68x+qKsIVVm97EYyVh7oA/AWxrPxXhXxLMHiMxS3/AI51EN7Nv4/DS9nEP1b6p2U070vl5fIRUowxvr31425shcTCY20J1U+5YcD8x8DWHHJRl7ytGucXKOxXJ35xx/tUvoIHyCtf8s8abfXU2v8AeGmt4GjkZGGVlLqQeRBrXawB8AfWRXqKEOyMGp9x0m3oxRvfEzm3H21/prTLt7EW1nmP+a/dfvpFMt83n+S9ecU3ZHmv67Cu6Y9hbN7bVmGvWyA/lH+W9ajtmc/10vP+tf6a84vkPOaXbnbKXEYyCJ/IZu14qMzEekC3po6StnN26POBxWLVRPmm6vNbMzOULa9nU2bgeHdThDvEWNjh0fj2RoSdDmAtqbDvq0t99gdfhljjKx5GGUW7IsCALDgNeVVom6+LwsglEaSZQeBvxFuGh4XrCskcm72NOhx2RfPR3IG2bhiEMYKnsnivbbSpGKj24EzPs7Ds65GKm666HOw51IRW+PhRll1ZmiiipHDFc4dO4+yx/IRfK9dH1zl07fbU/kIvleuMCzo2ZVwl+bSNf4gPiFSXaUmeGRQDcqQPVVbbhbwCF2ifyH1B45SBY6dxHyVaGFmQgEWIPA3uD5jUJItiyD7PkIZVF25FQOP0c6muC2ZhuSKD+Nc/KaVtgUblY940/wC9aW2YeRB+KqY40uu5oy5ddUqoXxwqvkgDzC1eZpAONa8IjgWbhyrZLADU6KbKo6QYmbGFtcpVMvmC209N6eOjrZhizySGxYAKD3DXNrw/eameJ2NFJbOoe3C44eatLbIUcDb0USLZZLilQ2767PWXCSXF2QZ0PMFe7zi4qD9Fh+y+E/KN+yep1txnaEwwFcxGUuxsqg8Tzue4Cm3cDcN4No4aVpVbI5Ngp+9uOJPj3VZEzyL6rnPe2TDyzyI8xjaPEYm46tmvmnY8R5vjroyuUt7m+v8AF/4ib9q1V5sXMrdqne1dq80+5lzYebXvOLTtNV2a8010ZtGz8L+FH9A/01KN0NqRwkxJiDIDdlXq2XKedieNxy8Kr0Gt2GxZjdXXylII9FUvDP8A5Jf0/wCJBYMi/ay/o/wLqj3mXmB8Y+ajCzQMLs2tzpfSmXDMsiK9rZgG9YvXl0ubDh4c6rjhalqcm/jXn8Ei+HDVNZJTcqTSvT512iuxKYpsOuqlB48/XQ+1Yh92PRc/NUUxiZFA5k/F3VrijsnibVbRsJHit5I1GgZvRYes0xYjbsk179lOGUc/OaTbSbS3fYfPWtFsoroIXvUPrlvEL+qPorbuF9s8F/iI/wBYV43t/wCYPvV+eve4X2zwf+Ij/WFXRKJdTqqqu3mF8bMDwJH6i1aNVVvWfr2b3w/UWquK8K+JZg8Qnw5t2TThC4I81M0hJFxx4H6a84ecqfA152mzZqGvf3YIcDEJ5aaSD3ScM3nX5PNUDwWzpZYyI0L5SAbctTb5DV5LglePWxzDXSmvGLh8DGt4U6pb3VEBzZiACQ3E3PEmrfapY8dLd2kvtdHncbqhHVCrbit+nvSSvy7lWNu9ie37S+t7aDmPPTZtSB4yEdSrZV0P8eFWsm9Oyycxw2vP2ofIHt8VKX3PwWPVyyOki2AdSVsCMyALcqbA91Tjxc4zSyLZ30X5sojHPHLHHNxdpvZNdK9X3KXnk19FSXo9jb2bHl+5Rix7hkKg/CZaaN69htg8S8LENYAhhzU3sbcjU76PNldXhjMR2peHvF0HrOY+qtebIljteZrxQbnXYkG3N4xIixJmjdtXK8VI5C5HE+PKmaLas6AhnEtjbtL8eYceN+dbsfsCKVjJ2lZuLKxU5gOYGhBtzFMS4WeMkJIsi34OMp+Gv0V5iSeyZ6CpeJF8boS5sFCdNVPDh5TU8Co/uChGzsOGGU5TcZg3F2PlAC9SAV7GPwr4Hlz8TM0UUVMiYrnLp2+2x/IRfK9dG1VvSL0Rz7RxvsiOeKNerRMrK5N1za6ac6AovZcmWZD+MAfTp89T3C4x4vJPZ9yeFOK/U84oG/sqD4ElSX+aKe39PF8F6idQw4LefLoeHcdbeY07w7yREdo28b6UoHRJP9+i+C9Y/mim+/RfBauUTs9/8Xj91WmTbqDx9IpUOimb79H8Fqx/NTN9+j9T1ymd1DbNvEv3IvTVituM5y3t4CpSvRVNzmj+C1Jk6IsQGJM8Wpv5L6DkPValMahhjk0pduvtKQbRw0dgUZjrz8hjT8vRhMP66P4LUt2TuE8OIimaRGEbXsA19VK6eupJEWyc1yhvf9sMX/iJv2rV1fVQ4voPkmxk08k8ZjklkkCAOD23LBWb08q6yBVOzdhTTgmNbgcyQo8wJ41vxu688QzMmYd6nNbzjjV5Q9HTqAqvGFGgAUgD0V7PR/J98T1NUKZPYrTYEzPBGQQbDKdeBXSx+KnzCrbU1Jh0YMGLK8ak8bKwv4kcz41rxHRriCpCzRC/PK9QcWTUkRDHYgOdDet2GGnmqQxdFM4AHXR/BalkfRtKFt1sfqauaGd1Ig2Ma7Dz/NWJG4VMm6LZib9dH8FqG6LZvv0fwWpoZ3Wimd7m+uPzF+U163Cb7KYL/ERfrCrF2z0F4maUuMTCBYAAq/Kve7fQbiMNjIJ2xELLFKjkBXuQpvYXq1Ipk9y5RVUb4H69l98P1Fq16qbe9r4yf3w/UWqOK8K+Jbg8Qgif1GsSx2NaYX5emlkS5xbnyrAjU0OuxcZdCvNfkqNbS2ysksqsWy3VVK2Pk3ufSb0+Q7OZb200OoPeLUxtuhH9yzDz3+cV3TFp36dPR2ZeJwrPDQ3W6e3o7X3iIyQW1Zj+atTrdmRWhDL91r46afNUKm3YA/rG0837qkmzsWI0SNLswAGnyk1VLEtnbb9TmHhtORZHJulStrz6+XoR7pS3UM82GkQeW6wyEcgTdW9Hb+KnmIBFEdrZFCgcrKLAeqnabaSsLaEgi9tQD56a8Z/Sr4j6alrbiovyNygk9S8xLFLY0343A31iGvNOf5vePDjSzEqUPh/GlaZZdL8qiiZae4pP/D4LixynT89qfhTLua98FCb37J4++anoV7UPCvgeVPxMzRRRUyJis1iq63z6WzgMW2HGGEgVUbN1xW+Zb2y5Dw89cbS6nUm+hY1FUsPqiTc/WQ0JH/MH/br2Pqhj+BD/AKg/7dc1o4TzfN4uuwQncJC0kufNKY1NsO5UMwYc7W1pji3jliiIXELFCDinw8kwMhnWOQCOEMzXcavaxLsuTKdCSm3f6Yzi2ZThVRVFyxmLDXgLdX56kqb8IRcqtuWra25i61VLiMcXTf4lixSatCGfa+JdC5YKWmmiRAhzQmPCYh75g3bfMoGummgvrWrZu9Et4R7Ijc/WqCLJd8SkscRkxIYNfsl5TdQQOoa/HRa/SEnKPN6f3Ukl6RJAOzh4yfGZl+SM1xcTjfn+J3lT7DjuNvDJiRKJXV2XIbxhDGM+a6q6sT9z5DqrqCMwNxUqqrsV0wTw26zAooY2BXFZhexP3sHkeNN+0en8xAfWYN7/ANeR/wC3U1lg3SY5U0tVbFw1giqUw31RrOwHsEC/P2SeQJ+9eFO25fTgcfjYsKcII+szdvry2XLGz+T1Yv5NuPOrSotWs1iqb259UI2HxM0PsIN1Uskeb2QRmyOVzW6s2vbhegLlqvto7Vkw8+JbrrGTFLEpKoAiJhI5AgeaVYl1fuJNmsCTdYePqlG/AB/1J/2qx/8AUmfwAf8AUn/aoCebB3vmmkwysYwksUbu4RrLK0Jb2KDewZv6UEnRQVIuVNKNo7VxRxTRxypGnshIAOpzEB8L1xkzFuIbQaW1NwahOF6fmdCVwIJzABROSSSCdLRcdKwvT9LmyNs1lk45TK2a3fbqr8PCo6kHsrZIBv3OXw4zpdvYqvHljXOZnVXYZpOsOjXBVcqkEEmxtsh21PiDhguLj6x5UZ0SE3wxaDEZ4X7ViRawV+1mQsQRoGA9Oc3/ANtb9I3+1Wlun6VT29nFByLTkXPpiriyRfRkVOL2TJZh94MS7qgZFkZo4Wk6snQTbQRnCFrAkYdCOQLHiLCkmL3yxaOqXjuuZQSEQYlkxc0BUKz5vJiQ2jDEGUG1rAsEf1QBP9iUf/kefl1d68z/AFQmU2GCU6/hHr/q67qXQnTqy5qKo2T6pZgSPYA0/wDEn/ap63c6c2xWIghODCddIqZuvLZcxte3Vi9dbSFFr1HcXuLh5JZJW6zNI2Zu3pfKq6C2gsoqRUUcVLZhNroRgdHeFvf2z9J+6tq7iYYG46z4f7qkdqLVDlQ7EuZLuNI3ah/G+FWt904T7v4X7qerUWpyodhrl3I4+4mGPHrPh/ur0m5GHClVzi/Eh9fXapDai1OVDsNcu5HMNuHhoxZc/fq9/mr3LuVh2IJz3H4/7qkFqLVzkw7HeZPuR6TcfDMLEPb3/wC6k/8ANzhf7z9J+6pTai1OVDsObPuJdm7PWCJYkvlQWFzc8SePppSKzairUqKwooooDFRLeDYmHkxDPJBE7ELdmRWOg01IqW1S/SZ0iYjCbRkhjWIqEjIzKxPaS51DCs/EwlOFRLsMlGVslqbuYQf2WD9DH9FeP5MYe9xFGPAQx2/Vqq36XcZbRYV/y2PytWyHpbxoGohbS9zGR8jV5/sub9M082BYG1tlolljVRexOVFW+th5I1ppxpubDgBYeilGxdsSYnDpPKFDMDbKCBbMwXQk8hetLJc1lk9F6vI7lywxQ5ktl+vJbmlRasNXmXEorhC9mNrCx5mwpLJtONWscxsSDZSRcGx189Sg3N0k/wCD+ZnxcZhyycYt2lbuMlt9qQ6xYJJLK6hgbaEXFxwNen3Hw0gBaGIjhYhgRbQjRtK07P2gsmqHh3gjXjz41FcN0rYhHYyRxuCOAuliptfne/D0CrYY8km9PVGqWSKSvoS1ujbAcoLeaSTut7qlm53R/hMPjoZoldXTNa8hI1jZeB8CahrdML/gyfpT/pqR7g9I4xWPhhMBQvn7XWZgLRu3DKO6tEIZ1JXdfEplLE06/AuSuf8Ab3RasuMxMjSP255XsFUWzSMbXJPf3V0BVX7a3jw0U0oeeNSJHBGcEg5jplGtehNtdDNBJ9SKYToowy8Q7e+l+ZFFPmE6O8Av9mRj+Mzt8rUjxHSXgk4O7+9jPytakGI6X4F8iGVvOVX5zVDWRl1wQ/7RwUGGCiGGOIjtXVFBFtBra/fUawW2DiJi0jFmvIwPMXXv97YeFaZN6hjFMgKx3BVkJJZQL8Dpe414c617JwAR83WpYhr8b9sHlw0v31lzw/0pJ9aZk4658PNRV3F7fZ2EU205c5s5CaWJle54fjVt2vMZcNEX7d2e5ve1reNe5t0w39oXT8T/AOVY2hsNhBHHG4kKs5JBC6NawsTrVX+m5w0Knf1WvJ+bSML5MsuPlY2qlb9xrbS/NxXdEf2dIsUoZolkWxBVxoQR4ag9xHCk20Iome6DqlJAILl1W/MNbMAPG9OOJ2TNce1nu0IN7DwNIMXgpYwSyMttblTbQ9/CvSS8z1G/IazgWZjlXPr9yCwPmtUs3A2ZiRtHBk4eQIs8d2KMAAGGtyKcNi9KJFlxCXHDPGLHzlOB9FvNU/3Z2nHPNC8Th1zrwPDXgRxB89cbae6JJJrZloVmsVmtBSFFFFAFFFFAFFFFAFFFFAFFFFAFFFFAFFFFAYrm7pr+3Ev5KH9Suka5u6bftu5/EiHrjFDqISw7Hmt8tPW7GxfZMoU6Iq3c+AJGUeJPz0zP5LDwqQ7gwtJiVUC6kEv70WN/XYfnVTlbUG0WwScki0hCEjRFFgALAcALaC3mtSYpTm6czxpK6V4E4uUWjTxWF5sTxxddPud+hGsds52xCOo0BW50tYEX+Lwpr2yzSZkCqFV3GYEXJLkE3I08m3orftbM2JGUnh38r8bU07T2WQS0eul2sWGo8Qedhyq6MtOSPMa6bbfmV8PwHEScs8pJ2mqiq6P1bJLutBkhXndyfm+aq42vFlxMq+5Zh65D81WpsmK0CeCrx48tarjeSG2Om9/f/wDRT8rGt3DSvJI7ljWOKGSccu8/x89THok+3OF88n7CSofL5Y8L/F/BqX9EY+zOE/zT/wDwkr0DIdN1yTvdrtDF/wCJn/atXW1cl72C20cZ/iZ/2rVJHBljF/i+etmDwDzSpHGpZ2NgBz+jz+FeIGs38cjVp9F2wBGjYp7ZpNEHNUvcnzsbegDvqM5aY2SjHU6Idt3dN8EY1dlZnUMbeSDmIygniOGunGnaDc3DsgJlXPbtZGVlv4c6nO3dnRYl8sih8o0vxF9fOKYcTuFh+SFfMzfTWRzbReopPoRGXdeQE5GsOXaYaeit0O7c9gevZfDO5+enpuj5bdiWRfz9K1vuTMPJxEg/PJ+LSu6/UafQbotlzRyL1kpZdeN7cDzI83OnDrAdMwN+V73Hm5j6a9YDc2RHzNLn7JFm8bX5/wAXpfHu4VYGyacxfQeHqFcbRxDXtDo/R0L4U5WsRkc3W/OzcQfPf0U0bjxyQbXwkZzRt18auLkXGYaHvBqxcChU2763xbvrLjMJKbB4po2DW1KhhdD3jmO41OGR3TOShatFtis1is1pKAooooAooooAooooAooooAooooAooooAooooDFc39Nw+yk35OE+pK6Qrm3pnf7Myg844fjjrjOohStofFam/Q7DeSZh9yir8J7/+moFC+gHcSKmvRDtwQ4mSJhcSrp75Lmw9Bb1Vn4j6N0W4vGi2xgSa1YnA5dCwueVtAPE0tn7agqbdxHLwNMpPaKyHXjlvy7+8jhXhSk0eko2RbF7q4h5GeMggk2sxGnDgRWp91MWeEQB5kOQD66m0GJObsjQd2g/7U9BwRpVvO102lsI6saajJpMjD4LIuU6G3zVV292mLkbvVCPSo+irh3gFkDdx+aqT3xx6nEaG9lUHzrfT+O6tfCeO/Qz5/CMg1LHu7PrqZ9EI+zGH88gH6GSohBH2B4m5qW9EjfZjCeJlPqgk+mvUMJ01XI2+c32RxfhiZ/2r11zVGbZ3PwMmLxGYXkaWRm9tbNcyEk2B0Fz3UctIjHUU71mvp+WrU3N3mCYReyGZQUA7mU6X8MpU+im/bnR3AFzRM0fnOceo6/HUR2QxXEdQzmO7FQQAwzg2FweR4ekVXNrJHYnFOD3LOw+AVpOsYsxe5OYLe9/Dh/HCpPszZUbx57OtyctmYaAkA5b21tf01X0GKxMJBPVTDxzxnTzZh8VTHZ/SAoiCSYCZVChQYZEmFgLcLhqwThJ9GbVkilVCDbW3lhBEQLtfi3Bdeena0p22cheJGcWZlBIHAE1HcbtOLFyJDGHXtC6NE0ZCLqdCLdw/OqYroB5qlFNLchKm9hE2A7qj2L3gCkgLfiASbLcE3BsL8NfEHwNSvETZUkYC5VCQO+wvaoDtzdzESJmiIAlysbkdi9mtcDkeBFWRINCvZ28wMtpV6tb2Vgcyk++7ud6muy5QJ4STxkQeksAKrT+SgUh55OBvYDj4WHfTum1nfHbPHkq2MisO8A3ufTappJyVEekWXzWawKzWwyhRRRQBRRRQBRRRQBRRRQBRRRQBRRRQBRRRQGK5s6bF+y8v5OH9Suk6a8futhJ3Mk2Gglc2BZ4kZiBoBmIvXGrOo5GIpw3TJGNw9vvi/Hpauof5C7P/AALDfoI/or1DuVgUYMuDwysDcEQRgg94NqrcLTRJSppkNw20hHo1/opUYY5wHFiVvY8xfiO+pqdiQfeY/gL9Fek2RCpuIowfBAKwewy7mv2ldiG+yY4+zbUeFa220vIVNm2TCeMUZ/MH0V5/4LB95j+Av0U9hl3HtMexX+0MWksbBtARY8b66aEcD41Re8GyDh8Q0d8w4q3ulPAnx5HxBrrX/gsH3mP4C/RSTE7n4KQ3fCYdyBa7QoTbuuR4mtGHh5Y31KcuWM10OR8vhUx6Hx9mcL55P2EldBfyF2f+BYb9BH9FbsFung4XEkWFgjdb5WSFFYXBBswFxoSPTWlRKLHaqAg2eF2jjJBxM8w5ffWPzj1Vf9RU9HGG6x5M0t5HZ27a2u7Fjbs8Lmk1apHYtJ2yB4pcyEeFVm2GvtJL9+Y+dAfnUV0YdwMP7qX4S/6aaj0NYLr+vzT57EW6xMuosTbJx9NVxg0WSmmV8O1x4/L56T+x2Q5l1HMD5u+rWXoywo+6m+Gv+isp0aYYcHmH56/6Kg8UiayorvBbUdbEEkctfnr1JvFOD5Q18Ksb+bnC98nnDKL+gLatUvRjhWFs0w1vo6/6ajyZEubErDaW88xjYZuIsdBz0t561w7WdkCsTYAAWPcKsh+h7Bni+IPD+sTlr7iladGGFA0Mo8cy39ZWpcqRzmxKpVWJu3AcBzPj4CsK32T2Yv8A4lD8a/TVsDozwt75pvhr/prUOirCeyYcRnmzwOJEGdcpIIPaGS5Gg5ipQxtStkZ5E40iZCs1is1oM4UUUUAUUUUAUUUUAUUUUAUUUUAUUUUAUUUUAUUUUAUUUUAUUUUAUUUUAUUUUAUUUUBiiiigCiiigCiiigCiiigCiiigCiiigCs0UUAUUUUAUUUUAUUUUAUUUUAUUUUAUUUUAUUUU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 descr="http://vision.cs.utexas.edu/projects/keywords-mil/practic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414913"/>
            <a:ext cx="3654425" cy="2114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4.bp.blogspot.com/_cZmRnXP92gQ/SBqK4LRy2XI/AAAAAAAAAPE/3R_cR_hoYK8/s1600/shrek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475831"/>
            <a:ext cx="3559353" cy="249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49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Semantic Vision </a:t>
            </a:r>
            <a:r>
              <a:rPr lang="en-US" sz="3600" dirty="0" smtClean="0"/>
              <a:t>Robot </a:t>
            </a:r>
            <a:r>
              <a:rPr lang="it-IT" altLang="en-US" sz="3600" dirty="0" smtClean="0"/>
              <a:t>– in pratica</a:t>
            </a:r>
            <a:endParaRPr lang="en-US" altLang="en-US" sz="3600" dirty="0" smtClean="0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39750" y="1412875"/>
            <a:ext cx="77660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990600" indent="-5334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371600" indent="-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752600" indent="-381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209800" indent="-381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r>
              <a:rPr lang="it-IT" altLang="en-US" sz="2400" dirty="0" smtClean="0">
                <a:solidFill>
                  <a:srgbClr val="000000"/>
                </a:solidFill>
              </a:rPr>
              <a:t>Tematiche analizzate: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smtClean="0">
                <a:solidFill>
                  <a:srgbClr val="000000"/>
                </a:solidFill>
              </a:rPr>
              <a:t>Sistemi Avanzati per il Riconoscimento </a:t>
            </a:r>
            <a:r>
              <a:rPr lang="en-US" altLang="en-US" sz="2000" dirty="0" smtClean="0">
                <a:solidFill>
                  <a:srgbClr val="000000"/>
                </a:solidFill>
              </a:rPr>
              <a:t>(SAR)</a:t>
            </a:r>
            <a:endParaRPr lang="it-IT" altLang="en-US" sz="2000" dirty="0" smtClean="0">
              <a:solidFill>
                <a:srgbClr val="000000"/>
              </a:solidFill>
            </a:endParaRPr>
          </a:p>
          <a:p>
            <a:pPr lvl="2" eaLnBrk="1" fontAlgn="base" hangingPunct="1">
              <a:spcAft>
                <a:spcPct val="0"/>
              </a:spcAft>
            </a:pPr>
            <a:r>
              <a:rPr lang="it-IT" altLang="en-US" sz="1600" dirty="0" smtClean="0">
                <a:solidFill>
                  <a:srgbClr val="000000"/>
                </a:solidFill>
              </a:rPr>
              <a:t>Object recognition</a:t>
            </a:r>
          </a:p>
          <a:p>
            <a:pPr lvl="2" eaLnBrk="1" fontAlgn="base" hangingPunct="1">
              <a:spcAft>
                <a:spcPct val="0"/>
              </a:spcAft>
            </a:pPr>
            <a:r>
              <a:rPr lang="it-IT" altLang="en-US" sz="1600" dirty="0" smtClean="0">
                <a:solidFill>
                  <a:srgbClr val="000000"/>
                </a:solidFill>
              </a:rPr>
              <a:t>Feature extraction</a:t>
            </a:r>
          </a:p>
          <a:p>
            <a:pPr lvl="2" eaLnBrk="1" fontAlgn="base" hangingPunct="1">
              <a:spcAft>
                <a:spcPct val="0"/>
              </a:spcAft>
            </a:pPr>
            <a:r>
              <a:rPr lang="it-IT" altLang="en-US" sz="1600" dirty="0" smtClean="0">
                <a:solidFill>
                  <a:srgbClr val="000000"/>
                </a:solidFill>
              </a:rPr>
              <a:t>Classifier fusion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smtClean="0">
                <a:solidFill>
                  <a:srgbClr val="000000"/>
                </a:solidFill>
              </a:rPr>
              <a:t>Robotica</a:t>
            </a:r>
          </a:p>
          <a:p>
            <a:pPr eaLnBrk="1" fontAlgn="base" hangingPunct="1">
              <a:spcAft>
                <a:spcPct val="0"/>
              </a:spcAft>
            </a:pPr>
            <a:r>
              <a:rPr lang="it-IT" altLang="en-US" sz="2400" dirty="0" smtClean="0">
                <a:solidFill>
                  <a:srgbClr val="000000"/>
                </a:solidFill>
              </a:rPr>
              <a:t>Da definire nei dettagli con i docenti, è una tematica che si presta a </a:t>
            </a:r>
            <a:r>
              <a:rPr lang="en-US" altLang="en-US" sz="2400" dirty="0" smtClean="0">
                <a:solidFill>
                  <a:srgbClr val="000000"/>
                </a:solidFill>
              </a:rPr>
              <a:t>“</a:t>
            </a:r>
            <a:r>
              <a:rPr lang="it-IT" altLang="en-US" sz="2400" dirty="0" smtClean="0">
                <a:solidFill>
                  <a:srgbClr val="000000"/>
                </a:solidFill>
              </a:rPr>
              <a:t>generare</a:t>
            </a:r>
            <a:r>
              <a:rPr lang="en-US" altLang="en-US" sz="2400" dirty="0" smtClean="0">
                <a:solidFill>
                  <a:srgbClr val="000000"/>
                </a:solidFill>
              </a:rPr>
              <a:t>”</a:t>
            </a:r>
            <a:r>
              <a:rPr lang="it-IT" altLang="en-US" sz="2400" dirty="0" smtClean="0">
                <a:solidFill>
                  <a:srgbClr val="000000"/>
                </a:solidFill>
              </a:rPr>
              <a:t> molti progetti</a:t>
            </a:r>
          </a:p>
          <a:p>
            <a:pPr eaLnBrk="1" fontAlgn="base" hangingPunct="1">
              <a:spcAft>
                <a:spcPct val="0"/>
              </a:spcAft>
            </a:pPr>
            <a:r>
              <a:rPr lang="it-IT" altLang="en-US" sz="2400" dirty="0" smtClean="0">
                <a:solidFill>
                  <a:srgbClr val="000000"/>
                </a:solidFill>
              </a:rPr>
              <a:t>(SAR) Si tratta comunque di usare tecniche di classificazione già esistenti, con codice visto a lezione.</a:t>
            </a:r>
            <a:endParaRPr lang="it-IT" altLang="en-US" sz="2000" dirty="0" smtClean="0">
              <a:solidFill>
                <a:srgbClr val="000000"/>
              </a:solidFill>
            </a:endParaRPr>
          </a:p>
          <a:p>
            <a:pPr eaLnBrk="1" fontAlgn="base" hangingPunct="1">
              <a:spcAft>
                <a:spcPct val="0"/>
              </a:spcAft>
            </a:pPr>
            <a:endParaRPr lang="it-IT" altLang="en-US" sz="2000" dirty="0" smtClean="0">
              <a:solidFill>
                <a:srgbClr val="000000"/>
              </a:solidFill>
            </a:endParaRPr>
          </a:p>
          <a:p>
            <a:pPr lvl="1" eaLnBrk="1" fontAlgn="base" hangingPunct="1">
              <a:spcAft>
                <a:spcPct val="0"/>
              </a:spcAft>
            </a:pPr>
            <a:endParaRPr lang="it-IT" alt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59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13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Mobile Eye Tracking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(in </a:t>
            </a:r>
            <a:r>
              <a:rPr lang="en-US" sz="3600" dirty="0" err="1" smtClean="0"/>
              <a:t>collaborazione</a:t>
            </a:r>
            <a:r>
              <a:rPr lang="en-US" sz="3600" dirty="0" smtClean="0"/>
              <a:t> con </a:t>
            </a:r>
            <a:r>
              <a:rPr lang="en-US" sz="3600" dirty="0" err="1" smtClean="0"/>
              <a:t>Fisica</a:t>
            </a:r>
            <a:r>
              <a:rPr lang="en-US" sz="3600" dirty="0" smtClean="0"/>
              <a:t>, </a:t>
            </a:r>
            <a:r>
              <a:rPr lang="en-US" sz="3600" dirty="0" err="1" smtClean="0"/>
              <a:t>Beni</a:t>
            </a:r>
            <a:r>
              <a:rPr lang="en-US" sz="3600" dirty="0" smtClean="0"/>
              <a:t> </a:t>
            </a:r>
            <a:r>
              <a:rPr lang="en-US" sz="3600" dirty="0" err="1" smtClean="0"/>
              <a:t>Culturali</a:t>
            </a:r>
            <a:r>
              <a:rPr lang="en-US" sz="3600" dirty="0" smtClean="0"/>
              <a:t>)</a:t>
            </a:r>
            <a:endParaRPr lang="en-US" altLang="en-US" sz="3600" dirty="0" smtClean="0"/>
          </a:p>
        </p:txBody>
      </p:sp>
      <p:sp>
        <p:nvSpPr>
          <p:cNvPr id="2" name="AutoShape 2" descr="data:image/jpeg;base64,/9j/4AAQSkZJRgABAQAAAQABAAD/2wCEAAkGBxQSEhUUEhQWFRUVGBQXFxcVFxUXFxccFhgXFxwYGBQYHCggHRolHBcUITEhJSkrLi4uFx80ODMsNygtLisBCgoKDg0OGxAQGy0kICQsLCwsLCwsLCwsLCwsLCwsLCwsLCwsLCwsLCwsLCwsLCwsLCwsLCwsLCwsLCwsLCwsLP/AABEIAJMBVwMBEQACEQEDEQH/xAAbAAABBQEBAAAAAAAAAAAAAAAEAQIDBQYAB//EAEcQAAIBAgQDBQQGBwYDCQAAAAECAwARBBIhMQUTQQYiUWFxFDKBkSNCUqGxwTNicoKS0fAHFSRDouEWU/E0RGNzk7KzwtL/xAAbAQACAwEBAQAAAAAAAAAAAAACAwABBAUGB//EADMRAAICAQMDAgUDAwQDAQAAAAABAhEDBBIhMUFRE2EFInGBkRQyoSOxwULR8PEzUuFi/9oADAMBAAIRAxEAPwDJYkaj1/nXGTZ7/JCNLhfgfAd/SqbYUIQvovwDzC5Hxo4tiskI2uF+EPy6WqrJsjVUvwNQ974fnUd0SMYqXRfgmBG3nQ8jNsfC/AzCjQ+p/Grk2BihF3wvwRYw6Gii2BmjCnwvwSJay1VsKMIbVwvwQst39B+dEmxcoRc+i/Bz/wAqlspxj4X4DuT9EbXvqaXue40rDF4ui/CGcF0j+Josr5A0ONKDtLr4IZdZT+yL/fVpugckIvL0XTwBYlXYry2ytrY+lMi0uphzwnKvTpO/ArYxy4SRbsoDaELcAa2B0PXrVqCq4vgks73KGSK3LnhJFNx2ZXYGMk6G4PTwrRgTSpnK+Jyx5JJ4/uekDB4dwns2DgxCFY7sMc8c98q5rwyOLNmzWsCCBVuEXyjPDPli0pcL6WWOCwGGWWKF8ByjOyreYSO1swBKzZiBuLFbakeIFJfDqjppQlB5VktpPhJL8ozXIjuoVbA5tTvsbfHasrk7Z2seKEoRtK2uQSHABQe81yrEd5tNvOreVsGGkjHn6heFhlFws7jRSNSbXJ8fSo8iCjpn0v8AhBqpMcoaUMQSDmVW28NKpzD/AE/HRfgOw+IPJPiQPTVv96pSLeKNp0vwUeK4IvWCA3AOikb77GjWaS7sRPRYZ/6EVOM4BGP8m37LsLfOmLUT8mPL8Kw/+n4YHBwnKxKK2g2zA+ZpjzNqmZofDowluimHYjFZ8oy5cp69b0lJp3ZunOMoqO2q9gCaT3vX+dNRjybbfABh1vKv7QpzdRMMYqWZfU0kEd1U/alc/IH+VZG3Z3oYk43S5ZVdmOFLi8YY3JCnOxK2vp6jxIrZdQVHAWOOTUTvpyegYjgiYLCSRxszBmXVrX1IHQUnJdWdbTYoQ+VLyZMxCxY72c+hZ7flSdz6Gj0o05NLv2Imm1Pq/wCAWr5FtxT6It5J/wDCk+JA/wBVvypfO6jZcPS3UvwVWDnDNqTre9t9mNMkmkZcUoSl0/gv+EcRUFWUSkbglD/9aXzGVmlPHOG1L+DcYPtVBFm9oVry2y23sBtWuGoj3OTqfh+STj6bSryZ3tHxbC/5LvnP1X8LeNJy7ZcxbN+mU8brMomDwnazF4VHihlMaO5c2VQ1/J7XGw61qhW3qcLNJrI242Adoe0WIxhU4iVpCgst7aDra1FFUxGWUWqjFL6Gw7O4dYsOi37zDOR118vDasGWTlO2ej0uCOPTJe1/krpdSPUUvubZcpEkYteqYcY0yCUa/A0SFTXI8AeNUWiIDvfD86u+AK+YeE1JvVWGo82Ngjve3i1W2BCL5G4mK4J1q0yskLRIsR0qrLUXSIQveN/D86K+BdfOMca6VaBkuS3ji+j+FIb+Y6EI/wBMg4RchhbS5PzNFkE6S+U/JBPGea1vAUafAvJH+q68DI0IdL+BqN8CtrUo2RcTwatKmYXDafEDSjxTai6F6zBGeSG7uDYnsuCGdWsFKgg63LMRYHppToajjkwZ/hC3XFjeTZgNN1+FA5cjvTql9DU9isS30sANrjnQ67PDcsAPOMyH1jTwo1K1QqcI48sZtcXT+j/+k/aSBRPdRZZAZlHgJFzkfBiy/CkZP3X55OjpH/TUH1i2vwVsQsQf1PxIpLNsVyn7Bh0cW2yoPvahGrhhPgfNj95qFoEwWLDqQmoUxgnpfcj4aUTi4rkRDLGbaXYMdyWIv9UfiaEckkAzElfHe9WiS6EkYsGKgXsP96lg7UuhniLufWtC6HMkt02Vk51PqadE5+XqyPhAzSgnpf8AOjycRM+kW7Oi8w8v0aeQlb+vnWVrk7WOXyJe7ZL/AGTxZsXI32Y2/wBTKPyrdJcJHC0nOScv+dTcdsmtEN9XG22gvrSMvQ7Gm6sws2iC/UJ95LUhdTRN1AqXk6+v3tTkjnSnzZacRky4OIfaYH7iaXFXlNeaW3SJ+QLs3rMPABj91vzpmbiJk+HtyzJG5wOBhIJZNtrEj8KzQp9TsZk4tKJJjcJGVDm+ZdF1018qt0otgxtzSZXcR4YjRhsxzNa4IUqADYa7ipFpJF5YPJNprghk7OAyrECpFrlg2XN6Z9L0acrpGaWPG4JtcdzGdpMIsUzIgOmmtr+htpWrFJtcnF1+KMJqMEXvY3hU+Z3ZbAAA3Pe1tYAXvbalZqf7TXoVkxJyy9+h6D7L+z8qD0zoLLwupE2C8k+VD6Qaze7GnBDwT5VXpsv1fqN9iHQJ/DU2F+r9RrYIeCfKh2BLKMOCH2UPwqtjL9UjPDh9lPlU2Mv1V5EbhYP1E+VVsZPViNbhv6iffU2yL9SPkb/dC78tNrdaijIFzhYn90L/AMtPmalSL3wJP7v/AFR/EaHYxizryRDhgUaIB1941HFlRyRXRif3WpJYIbn9arplOS3W+oxuDrcHIbj9fxqUyrjd2QY3hAILBWzLqpzCwIq1aKnGM655CXwIaMrY2LBtCL7aa2271RXRcqk0mDt2eS4NnFvBl/MUVsS8cG7sP4DwVYsTC45nddd8uzHKb28iaODe5CNTji8UqfZhTYNJoQzE3gZ4jlANw5La+jiT+KipSj9AMUnDKpJfvin911/gFGAh6tJtb3R40rbDybvUy9or8kqYLDk+9J0A7nhf+dTZB9ynlzrnavyCYgRriEiZ2EbxsUbJrnVtRa+2Ug0Twxq7FfrMqmltXPuT4PheHUHI7AFr/o21NtTv4/hVbYy6yLjKePpDr15Jf7viBJEp1Fv0b1Xpx8jP1GR/6P5RA/CVtYSD+Bx+VV6a8h/qH3iMbhmjWYajwYflVbPcv114Kc8AkFzdPmf5UZnUFdlW3Zmc30Tqb5rAeZNNjNGLJpZ9yKCODCmxPNk62UlV8e7cfM/Krk55OnQrFDBpXeR3LwuQpOLQkfo+7qP0TbdRcXpTxT8muOt07XR/hhnAeKxByMKqq5HeyAroPG61cvVjyysMtHke3GlZccV4t3VEy5wb21A6b6sNxeh3yl1HuGPFygEyYVwLxN025ulhbcXFTp2BaU1V/wAELcLwTaAuu3+YOnkwovUEvSRfdBmJ4Hh50RDLIip7pCo3S2utSE4pthajBOeJQS4XuF8I7CxoxaPGRMSLWdShHx1p04+oqTMGnn+lnulCX9y6j7PSAWV4m/ZkX86StPJG2XxLDJ2019UV/FMHIpy5didiD+Bpc4SXBq0+bHL5rKzGswUAqRqo1B8aCmPuPVMjnxX+Ij/VFXbqwaSe3zZlMG3O4hc9WY/IGtnTEcK1k11dl/gu8VwfE84yLPo2hBuDYbDQa0mM47aa5N2bFm9TfGXHg32WtApdBCKphJjctVQQwrVUXYhWhcSWJkqtpdiFaqqLsRlqNFpjctUXZ1qooW39XqEFtVlDXXSo0WmUvGe2EeEnbD+ziTlhc7szAl2UOwABAAXNl9Qa0LFSXByHrt05XJpXSqi9kdHWOWMHJLGsig7jNuL+RBpM1XQ6GmyvInbunV+SCZRlb0pb6GqP7kUEHaKESctg2YME0ublTb4akfKrUGlYEtTj3ON8ju0nHlw+QkB8+axVu8LW3Xw3+VXGDydAM+qhpknPuWXAuLOyPOiZ2EMrxgG5LoO6oXqRct+6avEnvpi9bOL06nDo2vwx3BW9mkhw8m+IQh2vpnJzH/XYjyBo6qV9mBO3iV/uXK/yvxZavh7Eg7gkEeYqnAdHLuimhIIbNepGFOy5TuNGW7X4Xvu0suhUHDrp3SSEYHxHum/nRSEpdW39PZkHZ/tmnMiwsidFj5t9321UdL6Xo1j+WzKtavV9Jvnp9zbctQepodqNm6QuQeH31NqK3MaQBUpFpsreJ8VjgHeOtr2FtvE+AoG10QxLi3wim4nxRsaqrGhw8Ivrmu8nmBbT9o/ACpknFdhenxZcltS4fev7GW41EsbZY1sApv538+tVjk5csHV4oYqUF9QjAREQA215U5HqbIKGf7x2lj/QX3LngXDEwcBeSwIF5D4ncJ6CrnJzfsDpsEdPDn9z5b8Ip8UjTfTy65yojQj3VLgXI8SKvco/KvuDseZerJcf6V/n7kmHjhAd3RQAWNwLaA26UtylwkasePDUnJVRV8KmeSYlZHWIMBlzEg36a+VaJpRhyuTl4ck82oahJqCNnHtpWA9FSXQlQ1YLRn+LzYhcQEWQhZLZfAeI/rxrRjUXG2czUSyrKoxfDBhj8UP82/y/MVa2gN511oJj4/il957jzC/lUpeS1kmv3InXjpY3dIyfGxB+dA4miGZDeGQQLLzEQoxBGjZl162OoqSnLbtKxabGsnqR6l5LMLb0uLNOWL2svmmsDsbAnfwrY5HPjHoDcLxxlzG2gtQY5uQ7NiWOg00wSMNUWNNVZaQl6osYzVTZaQ0tQthJDb1VhUIHqrJtPI+I8Qd5GfM2rEjU6a6WrVGKo4eoz5PUdPozddiuKyTRMJCSYyAG6kEXsfMfnSMi2s6OjzSyxe7saWEhmVToGZVP7xA/OhTt0aJ/LFy8JnkvaiYvjcUx3OIn/wDkYAfIAVvZ5WH7T0fs1Pfh+EJ6CZP4JmIHycVlzKjt/DHe5L2/2/wN4xjHWF2iUMRZdSAFzBtT5906eVJjT69Do5N0V8vMuyMVwlszlshMiEyG1u8SCL+W4NMyWl7GHTKM5fNH5k7M7xcMJSrEnLpr9/33rVhrbwcT4i5+s1K+C+7KdpRhFW8Razl8+axBOgyj0ApeXG5StGvRayGPA8c06fU1mKxj4mOHFwLGVZzG8bkjlzP3Fynoh94eB08KB4+eTVj1jqKSTXZ+f/vk1ntauiyPJGjGyuHcL9ILDTqc2h+NRS3D/wDwtxaddVXh9vt0B5mkCMQ0JZQWZY2LFVuADYgE+Zt1oJSaVodilCUkppq+lo847Q8amdsknL0tZitmsDe2vmPuooVNWZ9XknjlspUBKwjjgxMajPHI4Og3Zbgnzok5bnGzPKONYo50uVLkPTt1LfvX+GX/APNR4peQ4/EsfeIYvb1ut7ei/lQ7Mnkctbp+6YRD20DnLnCX2LjQethQuGQdHWaWXCKLiXOLlhypQ11W0isSxBIdhcagA2voKZCMV1MmonlcrSTj2V9wKHjmM2ALdP0eY6elE8GJmaPxTWx+Xbf2AOJcRmZvpRlNtiCv3UcMMY9DLqfiGfL+9UbH+zQc0yNKx5cYRI13uzMCRfwA71LzQgmr6m74dqM84tLouPp3Zq/7shxswjE6iCJhmQsA7sTdd9CDZmPWygVWHGm77DdbqZ48ai1cny17eBvEOCDKA5yzJE8nKJVczLKyRhGOhUkC/UBlO1GtGvJnl8db4eOlaKbi3ZdZI3TDTibJDKSI2Q3xEUsQKEfYKysw693ypkdMouzHm+LTyxeOKq2/wSdnuzUCRw55JEd5VRoyEzJKFu9225YUgjqSQOlBkxqTtv2NGizTwwpRu/mv2NWezcYIHMYDub5b6synQ2Ow8PnSXpY31OnH4rkr9q7+fFgXF+FCLVWJFlOo11LDU6W93qBvSsuBQ6M16TWyzcSX/OCpxXDROYhsyyx69QGYK33G/wAKDE1deQ9XF7N3dchU3Y0AG0wN5VCk5QBCVdjK56EZHFvLzrd+lVcM4i+LeY/9gc3AYEM+eSVkSITI0fKIkjZ0jAvcjOGZgbad2heBK+SR1+SSVJcuiaHsWhkEfMm0MYMpROTJnW942vc2+Ox0FF+nXkV+vkldL/JXYrg/KgSVZVkzKWOQMyaSGMAPbTa+ttdBScmCldm7Ta9yntqgFsTnXLex6G1/urLtpnWll3QaumW4kdDcaXuCbX0oFJpmrZGUUgvhmMVMw1I0vYbfCmY57ROoxOdUWkXEI20Da+B0P31oWSLMcsM12JWI+dW2gKGGhbCSEYmhbCSIHJNBbDSQ3Uje3xqnYVIQk+NU7JSZS8V4sq51VgzBJCbEELlGt/PWok2W5RSa7nnBy7kkemtb1Z5eW2Tts0vZbtBFh05bhu8xYvvuABcfCk5ccpO0dDRanFjjtk/ubmCdfo3Gq3VrjqFc6/6azrhpnVlHfCUV3X90ZXj3CcLh8ViDiXeeRppmWDDlVChnYrzZmBsxBByKCR1PSuhKSPJ4ozkrSCMRxeEYWXDwx8jk2kjzyM5kLlFlS7AWNsrAD7DeNJlWRcnRxvLpJ3Hm+H/gp14uXweIgK5bZZsw/diAt6ka/rGh2baryaFqHk3uXDUH/ix3Y7g8krRyRwztGM/OkI+itbQBrWOo2vR5Y2nZk0eeEZxabt8MssdwrKpfEzQy4fmS3jhF5UuSQBKy5Q+Y2IF7WPwFbYpV1HzebPLIpRW1N9fqVfHjgMLMYfYpHypCxL4pxrJFHKRZEG2e1+tq1nAbv5XwCYjtBzMOMPhYFw6I/OOWSSRmaMEqSXPS5Onl4UEnTtmnFHfHbF9LYdxLjcjSpiEjOQd5msrKWT3mS+n/AErPGFd+TsZNVJqLSuK6v6eDRHGHDjE4p7MPZwMqtcpzpYURMxHvMhla3/hsarHjcrC1urWJQb8p/gwHF+JCeUst1RrXXQkAaAD5X+NOx49iMGr1a1Erj3PTeDwwhSsmEfOi4Zp4zCCuQEqkqKNC8oEYsPst40bVVJrkTGTkp4oT46r3fgkxmAwxEK+xkGzXy4dO7aCRHZ2vYEO8TWzE929hanRXHJgz5U5fKV2D4PhYgBJhZJuXGmHkYRCMXfPK84zsLsEeIKRroSKLahDySfN0Z7jHDsKJFRSeYsEcXI5Eyu03L7snc3ZmKG3XML0LSHRnKuSlfsxilzE4eZQgzMchsBYm9xvorHS/umg2vwOWWHaQsOCxWEljdoyjboJe6GGx0Yi9ri43FxQTSS5H4MmTfcHde5oT2oDsrEypMMwkDiKaHKATZBIfIaX6mlbaVnR9aOR7GqEPFnlIMEmE+t3FBwrG+hJS+W5HgaGUFJ2xmDM8cduJprx0COD4HFgy2wCsZMpZpDEwOpIETObEm2ynYU7FGSVR5MOsnjlLdlUov2ZeDiXEmVQ2Hg5bXfLNHCYxmCCzHm2T9IlgbHvCm/1F2Malp3x6j+6BsRjVeFhHgIEnWSHClRGjJzA9xGysAylrML3INrXqlOb4cQnpsFblk5LvAM75Obg4IJLkgAQSpJzO7ZQHzqdNDqOtVJf/AJHYcsXSU2qJJ8Y9jIMLCEBDAlBeytk11ue8bVjeSXXajuY8GO9nqu3/AJB4OJs5CLBCWYFQAmpLG/juKBZtzrajVLSLGtzySSXP4LFJJbsThYbBheyrYHKO772u4Nh40dz67EZmsNJes+f+eDPY+DFCQxJw7DuCrBTljBIYk3F3F2BDDy61rjua/acTU+nGdLI6A8ZxKaLK8vDcMisSR9HoboO6QrEjQhrGx2NVKVdYkxw3uo5HYCvaGyhTg4LBVX9G/Q3Lb+8diaD1l4Q5aKV3uf4Hf8RgH/sWGtmLEFHAsRbLa+wOtvGo8ya6BfpMid72UUk2vQeQ2HkKztJs37mo0bJ5wV1/A2rIztxi1Q/h2IC5tCdtgT86uDorPByDJMUraGNm9VprlF9UZ1jnHo/5Ahi0uQokUg7D+RoG12G7ZPrTEwDE4i5J2NwdOltquLe4rJFKHBdu1ObMiREaAYhM1VZdAfEpbJcMqarYsCV0N9QOlr1QSunRjsRFaWaV8gE6yKGjvkvYHMtxsbG43vemudpJdjDHDtnKcv8AUq6mbxODuLjbfy3A0rTGfk5GbTOvlInTzorEuNcGr4Hxl5Th8HFYFskZkOgXM2pve1hdvWkSwtu2dKHxGGPHtSt1yyk43jubiJZc/MZpHbOBlz942YKNrixtTafc56nGKW3gk4bxblurgkOrBgwtcEbHWluMl0NmPPjlxPv1CMT2ni5ssvskMkj5QufMsK2HeJwyEKxY2bU2v0p2OLrk5+syRTqDddB/Z3HSB4M8zmKFJJMrO2RO6wsqbe8wNrUM3w0O0uFboO15ZcRE4uQYY5ABmZpIicguoZpmB91UDMT4nQamkxg+qOnn1UEmpfau7M1225j4qTEGNkimIMDFSFaNQEjsSNTkVb/Gtqdnm8mKUH8xT4ZczEBgndY/W1sPdFupoX05GYrcqjwarsPPHJG0M6cxI3SfJf3lDDOoI8Rf+KkZVU1I6Whk8mGeC+eq/wCfUZ26xknMMDsAsLfRpGqxwlGUFJERdO8hUgm5sbXpitMyS9OWNO3uRnYMOzjMScneF79QL7ehonJIDHinPl9D2PhfGJnWJkmi+nAjiAiYMJIgshEhLECOLJmB1vzToOlym3HgHFghDL891z/YhHD5sk0cIw5jbIMgEoTELiVdXbmc0shiEeIGVWsAreVOSdmGWROCTfK4+3Y7FQYpIsRGDEY4mCwIomiLxRxRo5QLLmyopvY5iSH1FEJbTK7iHZ95MUs1sOZI8VkldGlIKYeLNnlXm2TRFGQWJJAvrVUEp0qKvjva2fB4mWLkwhlUpGwMuTlyIcrImfLyyrAhLWBv53jlRIY4yXUzPavtVJjyhkRFycw90uSTIQzasTZe6LKNBr40LlYyMdj4KLPQbRqysdzT439RVbS/Wkel/wBkk8mWYrKqhWjAQrm1YOc5+ygtY7DXUjSjhAmTVSpJ8o2eNnkLRyJKPdJEMUalpc3s6541dtFXMLi9rIfE05JoyTnjn0jX3Mt2PwMjYrHkYpixmMJkjRWzlnc87W4VltdToAWPeFAlywpySiuC3waTRwxkmQrhoMMyNDGJLsqArEIxIQzaata1mverS7AykrtcFN20afCYMIMRLLmyIXdWvZ25/wClP6wCjU6C1DKCodgzzjNbXRkuzXHsUMVCqSXLOq95Q/vGx0uCTYnTMNeorOsELtHSn8T1Dg4ylaPW29qKvaZADGCgbDtdbxuCsimTa0IF3H1t60ekYVr5V05/4wPE4TEykpzmRcskJKQEEKHiLSRM0x+ibMQDfZSFFU8VgrWzTt+b/BS9tcXiFwcbyTNo6WtFJFnzIVzC8hKABR3SqAk3ANBlxXGmadHrnHLa7mHw/FizANM6A7kliB56VjlhS7Hbx6+UnTnRvMBgsM8QCYwSy7kpPkY+XJlAH30LwquB0ddPdz0+n+UVPGMK0BtIZRfbOoIP7y3B+dJ2NM3evCUL3fwH864ta49fCkM6EYcJhXDTvbTXrRY2KzryG59702zNRFyl3trvQ0hm+VUBYfWZj6/iKBP5h0//ABoP5mhuaZZm2nGX+hUsJRInloWwlEo+0hd0VVU2vdmH1QBrp471eNq+RedSUaiuv8GX41MRljDdxLWjOutuvoOvrWnFymzma2VbcafC7d2T4jstiVVCSpD2AFzoX+r50XqRQr9HmkuGvoANwQjFRwSMhDFblGJ0tcjybQjWmeotrkjI9JP1445dzfwYGIcOkPKUtFzCikWHMkyopJ8VBuB1JFZ4PdzI6eqw+lUMKXP+Of56Hm0cJxEzM+guCxUWAvoNOlaXJQicmOKWpzty4812F7R8FkwcuR7kMAyta1wfzB0NFCW5CNVhlgnSdryVYHX+jTPYyK38zLLs698ThwwuM40PoaXNVFs1aSblmhF+TYYwJh8NiSQUbEYqRFsLZo4UjkC36IXlubblAKWrcFRuyRhDVSWTiuY/UCwnbp/ZJMJNHHPGwYqZNGjY7HwOuvTrRKLSFSzQyT3S/wC/r/uZzh0Cu7C9rgEFh+tbp0sakpbYgafFGeVpFrwnErhDcoxZLEupBBubEEfZy7edKleTozfp1DSv5l9WWnEYkxMSYgD/ALKxhYMDZoXLSYdrHop50fosYpm57K7mX0ofqm/9L5KV4lCR27pbmO/2Rci1hfwsKXubbNXpxUItcW2/YlwfHQpiCg9x1a99B9VtPNTU9OXWyLVYZVDbb45+hH2sjMeKlCu6oWzLYtkGdc2ljp77fxHxp2Kb2mDX6aKzN9L9uClxEsikMZGY2OVg7EgHcA3uNzcedOUrObkwuH0Iji5LMM72a5YZmsxO5YX1Og38KuxVEbyE2zEmwAFyTYDQAX6DwqFjahTYtQh1Qhvf7MljK4gPhjMxMYzZI37pEl4lDsAHY2I3vl2o4C8j4NUmEiOQDCFGcfQs2Hw55C2w94cpf6R2HMNzqObtrRi7Mpw2do5ceI8NlQvJFChihlMU8sg5KEkGwyxyiwJXTzFBdDatI3WF4bHlh/whLJa8YhhUm0ckRJFyT9KV1uRcA9KLchn6eT7lVgAZlUPguQ5aF7ezJiBNCLo2tlVWZ3UXAGwPnVJ2DLG4PkxTcM5WOiM2HMcEkzNGhXnXjD6IFjbvkXVcoPUUFUxm64UbsxYYnE3wrMEQxyhcMRIzCIkd6wAcAglVAsMpuabZlpkyrhknVDARIwkKKMK4zRK4KxG2axRQQz2J7+hBqF7W+hme2yxjAwZEIzNG2blyR6ctjYFtWBuGuxJNrgAUM+g3DGW88+YkUijU5NHCS9U0HDIwiPiEqiyyMB4XNvkaB44vqjVHVZoL5ZHo6RLe+W9cl9T26XCJ8NIVvZfmfConRU42upOcS/2R86JyFrEvIz2iTwX76rcT04kGGns7E72/OqTGSjaommxa6agVbdgRhXUEbiCD666edVyE3BdWNPGI7Xzir2y8Ab8fkrOKcbUjKpv9Zum2wF/P8KZjxN9TNqNXCP7WY2dmzEte97/E610IpVSPMZZyc3KRcf8AE8qplVszbAkd8E6d23XU9KV6Cbs2v4pKMNvDf8ncK4HOGE8o5aLdryGxO+lt9aLJOCjtQnSabUTyrPPhLnkM4hxuX2WKNkIWSSTEK4cd5Qqwe6NbB4JN/wDeqjjSjQWbVueZzvtX0KTg8+WQ/YIIPmD09aLLG4idDmcczfYL7TcfbEBEYX5Vxf1tt8hVYccly2M+IavHP5Ix5KBtSPDpWlHHly0kWfZ0H2hCFZshDkKpZgFIvoPI0vJ+xmvR8517Gr7c/S4SFxmGTETLZgVIzwwOLg/st8qXplUX9TX8VW/OnH/1X9zCxgHMWvoB8TcCnO+xzsaUm3PwERTAsbEpoAtviaBrjk048sXP5XXHARjcQVitmRyxPeVtbWtlKHUetBCC3WaM2eUMVNpt97/ijUcL4iWwmbk+0Bl5EsOZlzDMrAgrqGDohBHn40uL9PK0+jNWSP6rQRnFfNHjgZI0RAD8JmCD/l4qQsP3SD5dKetidpo50o6pxUZJ0vYjHDcPjG5eElMT9MJiFWN7+Eco7rt5NlPrU2vqDHPb2SSSHdqxODFKoYZolEiEbOvdYMh9ANqRBRupHV1MsrjGePlVyZzEYMSC6rkkAJKD3WA3K+BtramxnT5MGXTxyxuKqXjz9Cryjxt6/wAxT7Zy9i7MXknoL+mv3DWpuQLwy8EZ8OvnRANV1FqFHVCGz7A4pkixhjaMOsayd9GJIDLHpMrqUH0mtr3o4sXNWeiS8PnkdQ01jHzY0IwzZzI3Lw/PiszBIypOVrBRYk+NH1FKkY/sThJo4X5bzd7GxRkYaPmurQAkNMwcAQnmEEfWynUWoKHbuC6xGGxcrRj2maMrHHPnjhy4Ns03OyczmHNJme1tiVA86ugN3cuIRinlkPNaNY8RK+WTDZCxw6ooEI5muHPdPqB41dF75dTHYvFSzY2HAzDnhCyrI0b8/wCkXmkry2FrWsDoLanQXoJRbfU0Yc8Yp7o2jYvw+TPM0LKsmIaSS7xSXiZYocyPMkgVV7ygAZgxB3FErQvIsc1uh27EOImmw0pJmjjiVJ8RIRhSyE8081mLzZxmky5VXc2A2vRGflvoZf8AtDaf2HD5ypXmqpAheIq0cNlyqzkKuUkWCrewO1qqXQLG2pWeccw+NJo1LNITmVW0Ys/sIZPKqov1kz1RWtXEb5Po8VcURzTnoRfzqiNUgaTFt9sfC1HQpugSbFk/WPwNvwo1FCZZX5CWwbTOFUgaC5J287daqIWZNpUUsy2JHgSPkbU1UYZ30seuE8TbytU3FLBfUWFWjUKpDopYhW0PetfUegq3JSfJWPHLCqVNfyQYb2OZmMzyQkKbZACSw2XwA87U6ClHryjHleDK/ldS/ANDwlVUtO11f3Sug3HeDtYdCOtW8r6RQuGhjzLNLjtQZwztFHhLrBhozJtzZCXb4bW6bb0aU5K2KeXT4ZbYJtoG4scViXtKzkgBspBAW/TKNBUjKEeQc+PUZvlVr2LHisByYZJQgy4OHJkLe4yyupYn6xaVmIGlTLN8UDocEaal1v8AshOHdmGkTnSP7Nhk1DSDvP0uF89dflepdDFh3Uk6SM7x5oOaRhQ3LGmZycz+LWOw8qbBSfU52rliUqx9e53COETYnPyI2kMSs7kFQFXa5zEefrRN+REHdLuX/BMOUmUjKjLYyKrEsALA3tewLWuL1jyy45PRaLClNONJ91fJacX4oizOs4WTCzkd1zItmjA78brcowzEaCxDWIIqYZP/AEgfEcMXKO+Ve4ND2Sw8wLYPFqTb9HPqf/WjFj+8i095F0fBz46TLC5Kpr2YzhvYSYKxn9nDMJeXG8h+kCIXaVZobqFUbZiATcHamWvJkhatuN+exnOGcORlMsgIiBsqg96Rt8oboo3J6bb0E5tcdzTp9JHI3OXES07PYkNI0ZCokwKBU0CkDT4+dZ80eL7o6mgypTcEqi+EBLCVjy5RnDupc76Bevrf50dptMUoyhFx6tOrslh+mBSVucFF81vpFF7XRtyBp3TofLeo5bXa4Ajj9ZbcjUn57o0nAeJSTv7HiWDzKAcLMdTILX5LNfvZl9wnUMLX10vJBZI7kK02eeizenJ3H+K8me4ljSshypcI1wQToR4j7qXih8vLNer1NZGoxtLugWSErPLGiKwvmANtAdevrTb+RNsyONaiUIxu+fyO/uoH3lCnyYfzofWGfoIt3VfcGx8jRWQSB1IvlYK4HzvTcbU+aox6vdpmo7lJPyrK13B+qB+zcfdTTnSnF9q+ggUeNvX+Yq7BUU+jNF2ZxKQrOXiinbl/RIYkmzOTYZmIJVFF2sLZiBUU13Clp8j6c/Q16ce4OrrmhAYIR3oCFQEw/RsMhLHuy2JD+97wvo1SXYyvHkXDKLgPHcBA2IzxZ0kxUfLUol1w95c186OAADH3BYm2h0obDptFwOL8III5TcuOMgZFdQ7POWtlOqyLGoyyeDsCdBU3JcFxxzdtdg2DtBw7MrM6FlM1skUkahGR+WGGS9wwTfPrc3O1W5R7hwhlSaRVNiME2OGIM0YVRYjlSm14iqtZUTOcxsbrppfMKXvW72Hfp5PE7/cWf/EXCbNnv3pEzLHzyWs8dmzMq2UIHBQWGpAG1NbTMMN8ZWJjuMcIYSlrMzxqDpOQbJJlEd1GazlNwm25q7QWSM07Xcx3a7jUU4hjiVLRIMzoHUM7AFlVGPdjX3R1NifChbJFGbNAGJUINNQs3WInZ2LL9GCAMoNwLedchpWe/U8jSadcEbuTuxqUi3KT6sTTpUB4Qwt5UVA7kSyYts4dbqRfUGx1qlEKeXc7QK5JN9b7/wC9EhEm2x8mMY6G3qBrVKCClnm1VAbFz1piUUZZSyPuDcKmWOYSSIJVHMUo3XOrKD8Cb+orRfHBzYxW9yl07jkwUUhHLkN+iPp8KDfJdUPemxZX/Tn9mE8S7OzYIxSTxgpKMykMD01BG4I8xRt7o8GaOP0srclddR/B+PASAuC4vYoMxuoH9fKlSw8cG7B8RW5puuxteJYvC8qPiDjn+7BHEuqxmKNWVH6EhTfbx3q1GXcGWTBGbr635v2MVxHtGcXLmxRYxKGyRR6C9rKL/ifKm7WlwZZamOR/NxHx5G8A4Kjrz8ScsBIVjlc2BYLnuuyAnVvgNaqU3e2PUDDgxuLzZenjv9juOcQE8iw4KIpCgyIqA8yaxJMknUsTqB9UWo6S5fURGWSdxgqXhf7mlw2NxGi43kvMwVEkNjibZlOSVl0ZdPrXI8az5pqSpHW+G6SeDJvk6vgn7UQ4TENHFIOQ6OGZotEKPlz9xgcrkDQ3tcUOPKo80FrNFkypR9S/r1/JluO9kpMPIrYRziUbMyPArl1y7iRFvlIGt9jWpTjM4k8GfTO2nH3QV2X4lNLM+Fl9+eHEwKWXLIHeJsqsdDqyga/aqliinaDy67Llx7J8+/cB4wLZIV0ESKv7xGZjbxuaTH9zbOrljtxxxx7K/wAlXHGysGB1BBBHlTG01RjjCcZbvHJpYTHM7FTmEhTNcEKGINyAdb6keZrI90FR28bx5pNrm6v6lVxGHlPkQEW1zWsfU+nhtToPerZh1GP0J7YL7kGNkblxyg2eKV1DDQjRZFOnUMXPxpuPh15Ri1bc8am+qdfZ8lt2kw3Mxhk92OWPD4mQjRV50Mcjkerl7AdTRTpIRpYvI6vjv9DL47Fl5XcaZiT6DoPlajjBKKTM+p1LlmlODr/YgLnxPzotqEPPkfVsbVim2+otQoSrIdeqLTadoIjxzj62YeDgOP8AVeh2IetTkXXn68kc0oY3yqv7NwPleiSoDJkUukUvoTqhMYsP+Y5+GVfuv99C38xohH+kq93+KLfs1iIVOWZTqMwJIAYDdbkaE2IBpGZS6o6Pw7JivbNctcX0K3iTrzSY7hGJIB3APifGmY720zNqdqyqUXwwKTc0xHPzKpMbeiFtnVChahBKhBpqiG9CgVyG+T6HFKkNcjyqclOhrOKsHdEidvKrFyl4RGGNWL3MjKHxNWC02NKHzq7BpjsPKUNxY6Ea+fWo+SQk4O+pR4klHPgdfWtUOYnF1EnjyP3BHkub7U1RMWTLzaLKLiWJYAl2kVBlAc5rAa2F+l6CcYdzTg1Goq0rX0JMB2ifDkmFI0kOhky3fXe2bap6V9yfr1DpjV+QvgGJDlhimkOGLGZ1RgpaQAoJFzCzMMxFtL3qTaiqRWGM80nl/wDljEXh4mk5suIliDLyuRGiF1IucxlbukHu7HYkUyKpGPJm3PoJiOMzYj/DRFhC0g5cXdzECwjV2UDNlAFhsCWO5vQtKKsenPO4p/RI0EkyYCIxw2aZlJeS4DNbdUJ2QeWptWRyeR0uh6CGKGlx2+ZeClw8xfE4aUE5WdQR9lxoR+dGoqMZR7mWeWeTLjyr9rdV4Yd24fK7MDYtyhceABNBg+Z0zR8Sbxwc114QH2X43OjFkJAUXL3ygeRPW/z1pmXHGPK6mXQ6rJm/pzja7+Cz7ZTcyCHGc52nWYx3d8zquUSR2/YcSa/rC52o8M93DMev0ywzUoftl/D8Ff2rtM0eLUWGLTOQNllQ8uZR5ZgG9JBRyjQrHk38N8lZhQLhBcsdydlHX7r60qXk24mk9vdkscmQDXu33Asb+P8AKha3D4y9Po+CCbjch7rhZE8Gvf8Ai3FHHDHsZcvxLJdSSaHcWnXkRKq5M7PKVuWsNEU3PjlY+hFFBPc/bgDVZYPBHaqt3+OCx7dY1s8OHJtyMPh45FGg5gTMR55Qypr1U07ars57zzcXCPCZlqsRtEqFNHVATqsh1QhxqEOqEOqiB+DfuH9XMD+zIACfgwHzpc1ydHSy/pv2v8P/AKBbkd1r93b4+FF16CE6e2fboNbU6fCrXBWT5mkhJDqf62q0JyO5CCoCkTQ4V290aeen40LnFdRuPTZci+VCS4dl94W+R/CrUk+hU8GTH+5EVEKENUQ2UbiuU1ye8xvglB8qEZ1OIqyUMarAfAzNVgWN+NQgzNarAuhjjSrQuVFDjpsx9K141Rw9Zk3OiDDlcwzC4psrrgwYtu/5+heqQBpt5Vkdt8noYbIx+UhxKq2pA2IooNoTmxwny0BYTEFAy6EMANd1sb3HhtrTpK+TDgm8Vx6p/wAAssRU2P8A19DRqVmPLgcZGj7FpaSWXrHH3fJnOUH4DNSNRKonY+E4lLJfgExfJxLk80o2wDi66eB6VUN2OPSyalYdZltZKa4p9A7h+B5LgCQMnce/UMCNhS55VJXVM16XRywS27k4vn7ouOItzJRILFQtrbgg93e++lZ4yaR08sIykpdUjOcaMjJ3IykKtbKBbMdbtlHSteGrtu2cPXvI4uOKDjBPn3Zb9k8Z9BiIZFGWSIxnmEoq5iMshcg5cjZWvY6LUk9uRNdwMcXn0koPrHlfY4cKkjweJw+JHKaDEYZ42Niv+ISVCVcaGN+VFqNLgHxrTLpZy9OlLIldWZ2VWhuCCtwddw3XRhoem1K4kb6lhtV9wZEuAvj/ALUXR2JSco0wlOHqlnxF1UaiO/ffyt9Vf1j8Kre3xEv9LGK3ZXS8d2W3BsGc/t2LS0Cd6NH7oxDqBy4o1OpjvlzMBYKra0cVtRlyTlmnfRdF9CixrmV3kdizyMzu3izEsT8STU3BPTqgYx1e4W8NDCtXYt42JVi3E4VZVHVCjjVEOqyHVRB8ExQ3Xf8AHxBHUGqkrVDMWSWOW6IQZI2H1kPgAHX925BHpQ0zUsuGS5de1WvsQs4Hu316nf4DpRJPuJlOEf2cvyRURnHK1qpoOE3DoEJjWH/WlvFZshrpRXQbJimPh+NWoULyayU+xBTDI2I1UQ1qmuY1ye2g+CVHqhqkPuTt60NB2yGQ0SFyfBGra0TQpPkcWoaDtETPRCnIieSrSFynwUk66mtkOhxcy5YORTEYZLkLwsnS5FLmjbp8jqrJ2Y+NAkaG5eQRzrTEY5vk5pja19PCrUSpZntoveycv6ZerKpH7pN/xrNqlwmdb4NJOU4+UQQcLCuGmMaKPqE3LaWuR99E83y1Hli4/D/6u/JUY+L6hsDqCwgAKBWDXPdIPmetJab5mb8bxxdYOV3JFxCgKAoiR9tS1yNj6XqnFtvuNjlhFJJbU/cZxB8REobmKQbAW97+tKuCxyfuL1E9VijutUNXEv7NNJI1ywyLf9Yjb5Gi2r1EkKWWf6bJkyeKX3BOFdomWM4bE55sKyhTGGs8dmDK8TEGzKb90903I61uPMtBUPD4/wDu3Eogp1CYgSQsPJhlZCR4g2oXCL7DceqzY1SfHuTey2He4phE/wDKEzH5pEKH0ojf1+btS+yIxjsHh9YEOLm6z4lfowfGPDX19ZCfSruuELUJZHumyux+MkxDmSZ2kc9WOwHQDZV8hYUtyNkMKS4IOWKGxnpoY4okBJEJSisS4jClFYt4xhFEmKcRpWpYt4xKsBxOqwaOqFHVCHVCHVCC1CHVCHVRQtWWIahQhqizVrXNZ7SHQVNDVBxJC1VQbbIWNELbI6sWcWqymyNjUoW2QOaNIVJgU3oKdEw5EDMtMTMcojV0q2gY8MfzTQqIx5GiK9HRkc3fJxNWU5BXDcYYpFcdNx4g6EfKl5IblRr0mpeKamuxZ8c4fntPDd0fe26nwIpGGe35JcHU+I6b1az4eU/4CsfjciRQsQrELzCALKLe7Ydbb0Chuk5GnJqPSwwxOlJ9fZBksuGEV7cyJSyLvcFlBHh4Gl1kcvDNUpaRYfMU/wC4BwtzLmiC5otSMx9zzD+VMyLb83cy6afqyeJK4+/b7gXHserZYo/0cfX7TdT6U3DBr5n1Zi+I6mLSw4/2x6+7AYEGW53NMkzHhgtu5kq4GRlLqhZQbEgE2qt6ToZ6E5R3JcAyx3otwj0ovgfySNRVbrDWJx6BMLUtmrGye1COohkWiTFSRAy0aENUMy1YFDTVguhhqxboblogHEQirsU4CCoBR1QKkcKsBo6qBFqEOqyHVChahBKhBDVFmsFc3ue1j0EFQuxSKhGMIqAOxhFWCNNWUyJzRIU2QSCjQiQK6UaZmlFkL0aM87IzejEybGkVYtpiAVYrY2daoC4tCVCJ0GYDiLwm6HfdTqD6ilZMUZ9TfpddkwO4v7FjLxLDy6ywsrdTG35GkrFkhxFnRnrdJn5ywafsOXiWGRCiRyOCQxDEAXG2utR48snbaQUdXoscHCKk0wPG8Zd1yC0afYTS/qetMhhSdvlmTP8AEpzjsgtsfC6gsOCZtSLDpRuaRnxaeeTlrg5kKnU1V2hrg4M0mB7VveMOosu5UWFvNR+VZsmC+Uzr6f4pVQlH7k/F+KYKSN8sPLl0IYKNTe+96kYzVEy5dNLd5+hmHnHrT1GzlyypDsO96qSLxzTDImB2pTVGuMkxkhFEgJ0QE0aESICaIS2MbSiQDGGiFsS9UUmcTVotiVYvhnVCqQ2rFtUdUFsWrKOqEOqFC1CCVCxrVRDXiua+p7aPQaKhF1EdqhHIiLVdCWxrGroqyNmNWkBKTGkVYDI2WiAaImWiEyRA60aYiaIrCisVSOYCrspxiMZauxTiMIqxbSYyiFtI6oC+RKgJ1QlhuF5dtfev12pU93Y6OmWDbb6lni8Sqr3QST4/Cs8Y2+TrZcsIQ+UqVFzdq0cJHL5k7YoiJOlVZfptvgveBY9YWHMjVl6kqGP3/hSJpvozpaXJDGqnH7k/H+NLigUEYADAq9gCANLadKkFKLtsLUZMOWLhCP3KaPCW60byWY4afb3C8JgzvbWlymacWna5oXGR2HT0q4uw8+NJFazaU1I58nwCsdaakZJSdiXqAtiWqyjiagLYl6sm9CXqA2jhUovg5qsXN8nVBR1WQ6oULVEOqyCVCxpqiGtBrms9tF8ETvVoXKVEYN6sXusaVqwWhKsoQtUKbGFvGrBbEvVg2JVlEEi3okImrIzFRWK9MTlVNxXpjHTSiTAlHggZKJMyygNCVdgrEOyVLD9JIYy1aYMoHEVLBcFQlqgvbJdAiGW+h+ZoJRo24czlxINZAT3dvGlWbtqb+Ukw8BLWoW+BmPE3IJxC5fAEb3oE7NM4qK/3HKikX872Go+e9U3RahCSuwnDxgbgEeDfyoGx2KCXNWWseOXVS1gb7DKbg9D6UpxZ0I5oLjoAccxyOqhVFwACTubX/r4UzHFpmPWZYONIzEtbInAmQlaYZ2hLVAaOtUKGGrsFiFauwNh1WA4iVAd1dRasqTs6oCdUIdUILVFHVZBKhBDVFmnWuceyidaoXSOy1aBpDQaopkLmiFSGgVYKGmoihKIFiCrKG1AWhetQoY4q0DIg60ZnkRMKIW0jqhVDGq0CxrVYEhBULSHMKiLaoiG9E+hnvk0HC4wQL1kyHf0cU48mgjwqBdB0bx6W/mayuTO1jxQq6K/EgZtgbnrrVptCMkIt8oeh0X97oPOqth7UqpCxKOUD5n/21XckIr079yLFjUjoL2o4icqVFVM2lPiYMvQBenROdLqRMaYJYw1BbG1YNnXqEYfwGJXxEKuLqzgEHY0GR1BtDtKlLPCL6NnquN4Ph1hsIIhsfcXfx2rFKcq6nqsemxOVbVRhe1PDoo0YpGqkFLEC2+9NwZJSfLMHxfRYMeFyhFJmUrceSOqFo6oQ6oQWoUdUIcahBtQs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6" descr="data:image/jpeg;base64,/9j/4AAQSkZJRgABAQAAAQABAAD/2wCEAAkGBhMSERQUExQWFBUWGBgYGRgYFxgYGRgXHRgYGh0dHhocHCYeGhokGRgVHy8gJCgpLCwsFx4xNTAqNSYrLCkBCQoKDgwOFw8PGDUeHBwsLSkpLCkpKSktKSk1KTEpKSkuLykpLCk1LC0pNSk1LCk1LCwqLCwsKSk0KSkpLCkpKf/AABEIAMIBAwMBIgACEQEDEQH/xAAcAAACAwEBAQEAAAAAAAAAAAAFBgADBAIHAQj/xABDEAABAgMFBQUFBgQGAgMBAAABAhEAAyEEBRIxQQZRYXGBEyKRobEjMsHR8AcUQlJicoKisuEVM0OSwtIkU2Pi8Rf/xAAaAQEAAwEBAQAAAAAAAAAAAAAAAQMEAgUG/8QAJhEBAAICAgAGAQUAAAAAAAAAAAECAxEEEhMhMZHR8GEUQVGSsf/aAAwDAQACEQMRAD8A8Ni6x++Ipi+xe+ID1LYaWpcqYgZBRWOeAD4CFWTY1TJqkk+7nuAhr2RvMWezzV5ns1q8G+XnCtJC8ASPfmEJf9ISFE/zgdIC6ZaLPKoEmYryi2TaZyvcs6EjeR/aCt23PLlCgdWqjn03RumyoANLRaNexH8Kv+sbZNknHSzr4BZSfBSRFU6kY5l4hBqpoiZd1rsSn2Jh7SQtI3gYh4pdoFWnZtEwPKUDwjZY9pwMl+rfKCSb0kzvfSlR/MKK/wBwrFU2aYxEmfd06UahQjOpUw6PzSD8I9HFlcezmOPyzRiH+4VHWMypKRVckj9UtpiP5ajqIRYnEQhZJpyl+Dj0McqTMTmhY5F/hHo1ns0tYeWUr5GvhmI+Tbv4RZEs9qaeaLth1K/AfOKvvQ3KPNXyEPduuRCvw1hXtlhEtTZR0rDe3X+XzV845Nq3pPRR+Lxv7RDRVgBMBSm27ivwBjoT1nRXiB8DB677ixVIgvKuBG6AS8KvyjqSfiI+grGQSP4RDfabmSBlA2XcsyYT2aCoDX8I5qNPOOJldWgEZ0w5mOpdn1MNFl2TGa19EB/5j3YIIkWeRklLjVRxHzy6Rx2XeEVrNdcxfuIUriBTxNPONJ2Xmn3jLR+5dfBIMGLTtEj8/g/wEZE3zLJYKZ+BAjqLK7Yw0bMrBfGg/wAMyv8ALFM66pycwFcQCOtQHPGGiUHjdLkxYomNPPCFCheL7OCcnfhDnbrsRMHeFd4z/vClarOqRNYHPI7+kEGW8LWr7gmVoVJWefe+KjHnd4/5h6ekeiykiZYEt7yUEHmlfyePO70HtD0gMkSJEgJF9jPfEURdYx3xR8/Q+mcAz2q8wJfZpPvAA/tFfMtBG5klRlqLFkLy/fhH8qRAK7rCpUxAUCApmJBDg6h9IcrZdibNauxSoLCZeYyrgWR0KyOkAQs6HjnaG2Js8hUw1ZgBvUch8eQMdWZbQufaHaiZcpOhUo+AA/5GCYKsy9ps1TrWoAmoTQAcAIZ50uSyk2dU0ocKQVy0lSyAzkvQVPdqA9XMJyEweuGUSWdn35DeeB+UU2ltxV2ZLFcwm92VLxVzYbuFEhnzjRed3BAwqSgKGooR1Hxhn2fvqVZ7N2ZcYhjmkUJAolIOYJAZxUd9mJeFm9L6VaphKJSEpyACQwEZMmSIetx+Pa86iAuRZVhTSprbgSW8c43LvadJI+8SsQ0WHB6LSx6RnWlSD3kgcQPUZER1b7wxy8C/w5at13RzTL2d5+LNPKYbAJVoIMtYK/yzO6votLP1jkW60ySQp1gVwLDqbgoVI4165Qq2mZ3HADpNeI388o1XftYsAIme1QND76eKVZxsrLx8tNG2xXtJtALd1QzSfqohW2uutSlJKVI3MVpSTyc1iq0zUomonylOgqY6EbwoaFuhoYOX/cxKVTElilAKWNXBJP8AKT4RdDDPqSP8Bn/lB5KT84vu65ZvaAEoHArQ55B3McKvCZ+Z+aUk+kMuz12GaBNVosYQ/wCEF1Hmct1DEoMtjsISlyQABU6Rj/xVK1NLbC7FZBIP7UjvK8usZNqJ5KpdmQcIIxzCSwCRk53UKjyECZu0qZKMNmDHIzVDvH9oOUcyspBomolyximkJGYM5lKP7ZKWSOrnhA207S4zhky1TSMlLqByQGQkdBCeLapaipRKjqVFyYN3NaBLBVqddwii0vQxU2ttq56j7WYR+lJ+vSNV23ZLWoDEHydVR5sIzTJxWpglzuqw56kxdKmzJJCihJb9MZZyxE6epXiWmvaI8hK8dll2dzOlgoUKLTplkdDUUMA5lnCCuqsJDACUllIcKJBFAQdWccofrNtfLmSDLUGlzBhUjRKtFJH4Qd2QUARmX8+vmWSlQdyHIOTVLjka+MaK228/Lj16gl621Mucr7pNm9mGbGa5VBDkEAuH1Z2GUOexl+feUKSthMQzt+IHI8MmPTfHnUxMHNhrRgtTfmQoeDK+EaKy83JB8tSGMK+0skns8IJViYNmX3Qx2u0BnMLlstoVOk8JiT5x2pZbovPs0qlqLOTnvyUD5eBhYvU+1LQxbRXeZU1acyCSW41hYtr4y/DwaAoiRIkBI3XYKqPBvGMMELCO7zMAcue0qU2IkhAwpc5Ckdzb0PbYtw9af8RH2TR8umVBA42rCqqQoV+BzgGaybRoNFFjAvbGeFplEFx3/wDjAqb3/wDTHQkH4xlnJLM5IB1zBb+0JTHqrlCGK5mw0z+HjygXZLrWsOkE0csCWHIQxWCxdklKkhYKh76gGBAc93iGZ94rGe8N+GWmbkzqBI3UJrq9I37PTEjPfWCl1FFpQCACQ6Vp4bxurUHnGW27LqCiZSuY16ijH13R5+fHN40+h4XIrjnzTaGdLIOEMNBC3PQGq9EjIZnTlpDFJ2cUO9OVRNas3qX5U65QGtNoSFKYhQqSaseAfPnz0Ec4MU0jTvmcit4iI/YCnlgobx8PnApYY0hnVdiVBRUSAEklaa94vhS29xXg8Lq5VaVfLjHo0h87mlpsZJTMH4VIxciCPmodYcrwvYIsyFHMy0gDeSmEyWcPg3iR8vKDVx2bt50vtaoSGHAJG7pGiHn29VFkmrSJYBkgkd3Eh1VUfxaOXZ4JbOXuwElXdUnLj/ePiLJM9kxkuPcUosqW5JIIZlM+IZs8C7VY1MCPfTR9XFc+VYly7v8AnKVMnEfiUlBO5KRl1ITC8sOeVBBKdaSolRzUa86A/PrFEyz4VHcag8D9HwjmVtHFmFIL2cBsy4OTUbnHy7rtQpGIYlFyDRkpBoDvNXeNMmYE0OhYkeRG/wDtxjNeHpYbabblWErIVm8Gb7tMsooGpzrGddwichK5SkksxKMqaMWLbnYgUqwamXsvNJ75YcWA8XJjzr8ftftt9Fi51a4+ugqzLbMmpyA05vSKbVNoXd9Na/JnhttNxolIxKokCpyJOgA0G7ewhYMgTSwBILmnvISM+reYNI3Y66eJnvEyUpgghswvDaATkEq9I+2m6SCfewgkOpJSQdxG/wCqQOlAgli1Kng8aqvJySZr0vzFQGkCFWkhlJzBBHOKJaGrgxcVE+gyi02p8ICQkvp039fGLGcfvK0KQTMSatnq2UKV5Iok8G+vOGyYXS/CFq8kuk8FfGAFRIkSAkErMnupG/4wNg1YUt3vyJfrkPn0gCMmkrxHpGHA7H9TfyxdLX3YtkSXkvumgfymAIWKw4kxgvix4QWGoJ8D8xDLdCAAX3s/Ag/KO70s6ezWlQ99ICT+oOGff7pG9lQCld4WGKSQMixZxqHg/bLSVkKmdutKqd5YVUBsxk24+UCrvtAR3VBiKEHQxZPmPkY4tC+l9NEi85kleNHc3EAZbjm8EJ20kyZVcwP+xBbkWceMLwmmCV3bN2ueR2NnmrfUIIH+4sPOKZo21zaUWi2zJmalKGjktwzipM4IINFHyENkj7JbzXnLSgfrmp9Ekxrl/ZBMRW0WiWgbpaVLV4qwgc6xEULZ9ku124EiXZ+0AcECpJUzOAPxZtHKbhm1xJZQzegSAav5w5zpcqxBkIFnBoZs047RMG5CQ2EHgEjeYVr0vYlJQlBCE1KCe8oirzVafsDdMzdWGPJcFmAVY0qxbNsz6CDdzIVLss2YdEEDms4R5EmBqcVoWhNKsmgYAbgBQBn8IatprH2FjlSzRU2YFN+lNB6q8IsZwO7ZiPu050JUZdQSAffFPAuY+3NJxyJg/KoK6KDerRXdEn2FpJyJQOiQCfWNOxhxT1yj/qJKOoy82gF5EpWMg1Z6HeNPIwU/wpRSkg4kn3VCvMEesar5usyZynDOlx+4EP5GAtlvYye8KpKy4fgnLcePCITE6bAqZIWEzMaQQKZOl3odUv5x3bZySfZpZHnm9d/1yhtuO9pNpR2Z7O0IUXMlZMuYhR1lqeh/aa6gwRV9k4nObNOVLOsu0ILjhjQK9UiK5q1UyaeeSZ60l0kg70kj0g/d20K0gKKklW9SQVD+I5QUtH2O3inJMpf7ZoH9QTAa8NgbfJrMss1t6RjHigmK+jRGZnvK/J1pV3lYmySmiOukfJNFAJEwLL4jLIHhoAGBgeZahQgjhlHONtY7iqq+TbbeaFzSVKmLU5fvqxKJ3k74F3ZYyVrpQMD1IjubeByEH7hs7IKCGWtSVneEBi53UAHNUWxDJadsFpsLCBSZHtB4wzW85gQJTZ/8w7kH0iXC+Up0Qv2hPdWNzwWE1kRgtSXY6KS3UU9GgAMSJEgPohglS2lADNZJ6Cg+ML6cxDUiS6iHICEgOKMzQHy02YpkyyQxBKFf1J8iY33XIxWOafyzZZ8UTP8ArGOQtSpU9Cy5AC0l3fB/9RBLYxWNNps4qqZLC5Y3rlHE3MyzM8IBsuO4TMSGyNaDWH249hEKlqTaEhaDofqjQo7BbUS7MkItKVIAyWQWbidDzj0X/wDod3gP95l8ngFS/Psysy19xJU1KuTycFzEuz7HJDvMDDdU/GCl4fa1YZY7hVMP6UEDxLCFS9PtinTHEiSw3l1HwSG84D0CxbK2CyB0ykONVMo+eUXWra6zSg65qEJHECPHEzL1tqmSFsdzIHiMR8xBiy/ZQpI7S22gS9WQMSz/ABKJaI062ab2+2Sxy0shK5p0YYUk8zU9AYVL42wt89ONQRd8k5KUCZqh+hJ75PEBA4xTbr1slicWOSkL/wDdM78zmFK93pHnt+3uuapSlqKidSXMNHZbeF8pxK7HGTmufMOKaf26S34V4mFxM5RUCCx04fVY12SVjlzAPeJHh9PHMiy4Sxz14DQc9YlyfvsvuATbUFze7LTLM0kszPhJ8QRGH7Sb8TaLX7P/AC5bJT9eJjPdi533aiilHfT3SUlSXSWP6cVRxJhevmaiWtkgK31Jd+J+qaQDLdTCzMcjifi4+UArtthlT0KGaFfF4yC/VYcLMDVhkH0HCKZF4hSxiSNH4sG9NMqnfAevbdWaXarFJtMlisKEtQGbqBbzpHjVvxOxyDgcPqkOtiRMQGlk4VOQColLhKmLPmMxXNoUp8vENz+StPl1gB8uYUlwWMPeyX2qW6zkSwvtEDJK+8Oj1HQiENSSCxoRG250+0EE7e8XZ9tktfdmycCtSg4v5T3vB4NWT7QZMw+zmgncc/A1j83W5XtldPQRus9uWWc4m/MH8DmPGI0ns/R82fY7WwnypUw7yBi8c4wWz7KLunB0IMvkokeZjxiw3tPDFC1BtMTjwX/2ENV3faDbbOxmIKk6EpUl+veSfGJRs6WL7FLGlTkk9S8ab92BlSZR+7obF7xqpR3OTm0D7q+2eQqk1K0HgMX9JMH0fahYFD/OSOBp6wQ8rtdwqQ+IV3wGTZ/Y2lW5JH8yEw97U7VWea6bN7Vavyig5nICEG8VmVZpiFFlTClhwCsRPIqYdDADbvlhRWTkhCldck+ZfpGWfJASpIUFYCFAjIjIxpkgizLwh1TFhI5JDn4xjskrCrCS+IEHPV6VgF1QqYkfV5mPkBAYdbqSlQmKUQEl3J3GEmGjZm2oWgylnvUIf8QHxpAWXhNGIFGD3FhklJoN4GVFHPdH3Z+aUrStJZSCFAjMERrtPZuEsMQOQSBQjU8aeMYJqeyWFD3T5H6+MB6OEKtCcSCz1ISWY8OEZ0bKzFKfvnr/AGgZs3tGmWoP7u549KufbuQ3eAgAl2/Z5MWXKW4mHG69gZUtisYjxy8I0DbiRhceoEAr3+0UVCaDhAMd43rKsycKAH4R5ltPtUpZIBfj8BAy99qVTHYsOfxhVt96Aa1+svnAcXlaiSXMBLXMfrGxFinTqpQcOmnmfkYrVck9CgVS1/1ekBglSVioJD0pGpEopRxMbkIHusQrcQQfAxts91EzEy1BnqRqE0PnQdYDZd9nVLswmLKEpScbKQ9NAS4JBp3eMIdpnlayo5kvuhp24vrEUyEe6mqm36CFJIgDFjsa1SwoEgcy1M4EKDGHzZ2VLNlSlQOJWMClKEvruhHtUrCoiAc9n1LnWd0Kl4kJKCFIBIzY1LO2SmenCA1tQCAWYsyx+oUf5/TZdmb3+7zwo+6ruq5H5FoZb8usKmpKSAJuR0xZV5j0MAqzAMlg8FDMDiPxDzjbd9hwnECCDqDw/wD3yju1WNUvurSQsd3C1XHDWPlmsM9AVhlq72QyY76wA+2p9qrm/kI1SExLXYZzPNlkMPeA9Ru46RddyXgN9mBJJHPzb4iHrZTaEyxgUEqQrNKwFJPAg066Qn2eVRt+cELOkiA9SlbN3dax7hkL/Sqj/tLiKLT9kf8A6p4I0xJHwhTsV+4B3iXDMRn13wWs/wBoKkUxebfGAum7B/dBjnTnT+VFH4YtI8y2mmiZPWtgkZJSMkgUA3nma1hu2g227UEE5vrCBNmdrMwjLM8oDq755Jlulakp7QsjPLPk6h4RVaJo7QKAUKg94V8s40T7QJcxISwJBFRSpfpURm2gmFOZqzDnw8YBaMfIkSAkfUqaozj5EgDkq3KXKClF1BYBOpADh+sE7RaU4Q4xBTOOBf5QBu8+ymDcUK9R8Y0Spjtwp0f+8BqEo/6an/SaK+RiyTey0liSk6jKN/8Ag2JIKYxWiyrFFoxtlm/iIDZLvs7z4xRNvw7/AJxllXStfuylfxKp6AwVseyZ/wBRX8KKDqczAB5l4KUWAL7sz4Z+kXmy9kkLmh1q9xBqwH4lb+A38oaEWKRZkgqZG4AOpXIZnnlCre9v7WeVAYUsAkHRI+iYDv77NIC5ilqSThSlyEkhnDCjBxlvEWm2FJU+EFmKWbMbs+ShkWcVgxclimdkCUhScRUlOSg4AcE0qAKHxECrztEsY5ctBMwk41rZwzukMSN9YDNZLxVLmS1BlYCFAKDh9zHQ7sqQZue1lZmrUSqYtbGtWZ/OsL8qSylPoPPEB8fKG25tjMakTcS0BYUpBSAQcOdVEAVLZ5wHnlsmKUtRVRRJcbi+XTKOZCHMNG2mzplzAtIWSuqgoJd94wqU768ecZ7nuaYnvhLLHuv+E/mPLQaljkKg3WKziTKlyl4ErSFBYK0uCR5FyXEIu1F3mVOILaGhBBBDggihBDGGizXDIZAWca1Egl1VU5B8DSB9tuVS5WEKC0ispf6TXCrhVwcgSXZ6AngQ7BZVYRjcHBiD70lgeob6MAbluFUy0JRMStKX7zJqW0DkCu94fb02MTNCMJm4i4CO4QAkPXColIYUcaQCfeF4Lm4CtZUUoABfvNxOZaoj7ZbbgSwwuKEmrvlSvoTnk0cWuR7zfhYetfKO7umSU4kWhBY+7MT7yFUPVOVIDo2lZfsypCkAkpBJCkjVjqNQRlyjOi04VBbAVZQFA+YLaPDJaZKkyyqUiuApxqDKKVCrDWmRLZwrfeClaSwUHcjQ6EEcQfOAYbPa0kODGxFoEDxccmd3rOsoVngOY6GvUGMNostplZjEBqK+WflAGbRaaQHtVq15t9boyG8ydIomOsurup5NTcBrAdCYpbsWSMych8zG27VpBKU9VHMmMgSVZBgMgNBFKpuEvu9dICXhOxEnj5CBlut65ysSzyGgG4RrUklDgFq1akC4CRIkSAkSJEgNt02rBMAYEKZJfcTG+3WPsiFJ90+XDlAVCmIO4wxrmYpKwdACPGAMXZeTykkZihEbpd5J/EIWLvkEqSEqKSri3nnBO2XdPQO6UYFZqcJV/vU58DAHjftnSKmv1ujJbb+mMOykq71ApQYdBrr4QryrCouxxqf8LkNx0FWhjsMrtbCZZJxpBrqC5I6uGgFu+LWtKiJiipRz1I1AJPoKRsuyypmS6AY8SSSpyQigcPRhr8oEW2xqLMQtz7wUSK74fLkskuTJAmjCCBU79H3FtecBova902aWABiWoEpbhqeAhUukhRmLUkLUxUakEh3NG5xrvG8u/wBxCSkggFQJOB6gFwADw35xnsqsCVhiywA+jOMXy6wGO1HEX3mrZ8YJ3HeaZYIXNmpD5JWsI64S/jGMLGL65x1NswVUUOkA6WWfJUHfGdCVFfqTHU1KSKNCAbGUMUrLl3SCU4a79Q0XybfaJeSieB73yPnAaptwTcRqnMnNXeqTXc0Md1SOzlpCiHAYwoTr+nEviCeAT/ePq71tC6YiBwAT51gHa0zpITUANqDh8w0K973wCCmXOnHeO0WU9XU0CDZ1LUAuYUv+IkkNyiyTYgkDFpl8/jAV2X3huIrz69I22iWFSVHCAxAckioG5tw3xQqaARwjbOUcCkpBZRBpoWIV4gA9IA3s3fCZ0sSzRaUtwIAYHnwgHeV1oHb4k4SlQwEKYEmuFtaEco+XbbxLKRg90qwrBUFBJzGeFX94P3pdkpcl0d9Qq4LnfXQPugEi7Z61KUEO6e8K1dwKHN65wy3Pf81YZUpU0BgVJAxdRr0haulIlzlKWWwv/ESC1NRqYbpM7BZFzB7ywSOoYfy1gJONjm+/3TxDGMKrrs790lXIj5QIkTpiUESyWcUDEnp0G/OPqZyVd1UkpWG7yHHihVDV6hoAwVIQlRwsAPGFuy2ftll6JFS3HSCK5IUCCpRI0L+hyjLIXglFsyo/CA7v1WCSlKSwJah0Y0oqoetRC3B/aIESpIL65vuTvHGAEBIkSJASJEiQEg5KX7N96R/UmAcGrvLyx9ZKf0EAdueyMgrOZpy3+dOkdKsszCZiUIUWoFOo/XB24QSskhpSBwjoS1CoUQNw3PXjALMszStPaBSUqJcEYAKaCg3ZRbdttXKMzCXChhfMO+Y4s8bNoppE2WEhgQeZJIo+Zp6xeLRNEspMp0lLOmgxYnCiCaKBo4zFIDTdi0LEsTAAEFzTg6ehNP4RvjDf15rmkM6UF2GVAW+DwWts4ypCQADMYAq/IpnI5n06QGmzClSVKliaFAM5VRTVGZfe/OAusVlMySkEOqW5bXAr4g16iK12auEUBqOQ+jBe6pkydMQlIEti7p0GvOmkGb2uI4gJacRLlgKgs5Ybjn0gF5N2KWlgjEkdC7PnGCbdy0n3Zg5pceI+UOl3ey7h1IU+hcAFjqxHnwhhlWaWtL4kjmWgPNp17hUgS1IGIEd5u8Gej9fIboETbSI9QvLZWTNqyVHeCx8RAC1bCAGhWBud4BDVJUfwjqUg+BLxdJnAUVQw2q2Gl7jH1Gwo/CVjgIALdd6plYlYQokMHDtUFx4esYpxVMUVHFUvQD1Jh7sWwstNVB21UYMp2flAfgaA80s0jDUJbiqp/sOUdzZGFxmC4DesOF6JQxQEitAAKudWFWGcYLHcisQCgyS4Cm0GeE5Pp1gF1MrCjGzBIKU8Vqz8A8fLkvjsJmEuUkEqGgH19Vg/tBYFyV4QgTEYRhBoE5uKEVoK6wryCrtycOAMyhU06u9YArfFlkoxslKkqKFg0/ECML5j83CsCLyvMrTKSkNhdwNTkG6N4wcloRPkrdLTEAkaAgDQZPQOM6iBn3qQJQSZeNRDqNQQqjCv4QHyqXOkAOt1rKVssBTAO/dqwNCK9K8o22a9ad0rA/8AkGNurP8A08o5uhaFzVIUkMQGoCzPoXz6QWMijJQlKS4cPXpp4wAy8pLpx6g1P19ZwJYkAa4jTj3fjDHeCfZKEApCHUl9VeNE00zI84CjahvZgblbuG5t26AMHNql99A/S/io8TugHASJEiQEiRIkBIMXLVJHEedIDwWuFVVfwn+aAfk0AjuUxjPapjIePl1TcSYAbtLZ3khX4pas+rf3itN6Y5cp5ja94ApExObsx3KA4iNN9qClGUVISlTFSict4YVOQNN8YlTbPLLIXMnOMyDLSW3B3bTSA6ts1fuOoJSHGJ8SlKqVH92bbhDBs7KCk4VgKSRUH1fTnAabPExYSQAWDfw0Z+RavCCs+0iWjCnWAK3bdqZU/EglUuoCiGIelfEh9eGUN91AKXMXolISDzL/AAEKdhtk+aESZaHIHeS4FXdziNNN2RO+GGfZp9ik4ZqazCS6e8NAz76QGTaLvAUDEn1j5eN0y0S0owgkCprUnPpXyj5eBx2dCjnhB+cUXla2mAGopXpADDdh7UIlkAqYCiTmK5h2zMS/p8uSQlBU+T41jqwIAeDdlQ02Yt6CWnCOKnBPgkjrCZtCt5hgNtntajhImrALuO0JJbcSaecYRfRK2UVlL/8Asmf9opkziDKANDnxdREUSEAreAZbVYBRXadxdUgsTxGRJY68RF0qxyxMwhNHY55R1Z0FUgAFilaG5EhJHmD0ghJlJM5XOAruu70onKSRkSK19YOz5GKSFAVQQpuDEFuh8oCG0Na1Dj8I13PaJ82YqXKSSXUxyAFak6CAx3pK7ZSAC287vmWgFfdlCEsgUrXU8/lBq2ItNjOCakYS7kKBSstlny3cYCy7X2gUlWdaHSAXrLb1AKQTgqClQAGFYqDyIcF8weEWT7cyJoWEqCXWASSUucgRoVGgzrHYly+1UC9BVj9VqYyrutM4FEqZLGuBZEsqIDCuRLZZVOUBRs9JLqmHM+pyEHLxtAloA4NGG45Kkns1JKSnvFw2VB516RNpKYYDKbZiSRGe70OtPDFoTpw5xxY6mNV3SxU8SNGNRvB1A84AJtQfbDggb953gQHgptGr254BO7c+lNYFwEiRIkBIkSJASCVwn2hG9JHofhA2Ntzqacjm3iCIB6nzMUkHeB6QLuq9TKU2EqSXdsw2vKsWyrV7BtzjzjHdts7KZLmkBQStiDkQQHHkfGAMyr0kFRZmUfy1c8MzV4y3jdUmWjGxAVkCXcnLugsP90b9pdlES1IXIUTImjtJR4apP6kGh8Yy35LJs6Sc0KST6H1gMNgIdKncV8R8Y3WabjmuahLqPwH1ugPYjQDifgH+t0b7ItpZ0KlN0H93gGy47zNmtEqaKqIetXo/wMekS/tHBQFYA4LEPwHhHkqlYjLCT3glvM/AxrtxmSwzaO4yOmcA8X7Ll20YrMhQmkd5CGKVB6ltDV38YDXpspbSgTFSVMkVqkkAB3KQXGUYdi9pFSO1Wk944R0rv5CDFq+02eqXNIISpOEBtHJq2+ggAFqXaZIC5ktaUrSACpKkhWZDEhjnC5OJUSVPBadttaFkiYszEK95Cqg+OvHSCNh2gsVllEKsonzVOcc3vAA5DDkGGu+AUGIbhHUuVBb7xZ5yhMMvsUB8aJZLFqukqfC7tuDZQXtV93apI7Ky4ZgZKQVrII3qr3lcflABrBOWkhicwW5EH1ENdy3BbJ4M6UjEl2qQHPB2dozXJfd3Wek2zKmzE/iUp0n+DLxBhonfaNKTLKrN3Qlu4yQkBxkABQvAVXJs0kTlTLclSB+EFwFK5g5AbjrDRar6stilqMpKGPeISWBNBWES/NuVWqyzAoAAFJDb8QHoTC+pS1SUgOrEU8d5+AgCe2u0v3uZLLABIOXP5QpWqeUlEwa908xl5ekbr0s6pagVEEVCWOQAHx9YCzpmJExP8Q5gwFNtbEopoKOXbPj14x8Rs8FAKEzumpLOOqwfVoyWtXcA3n68jBK6lFNmP6jQQFqOzs6k+0UAM2JIVwavCBl93n2qhhSQkCj0Jqz+kFLj2W7ebhxEJbEpSskIFVKO6goNTAu+7QiZOmGUGloAQgcHzPEgOecBVYSxJ3CN13JZPHnvD/mGQP8ANAkTGB4iDlkScGR8Dlp+EiufJoBS2gU9oX03/lG+sDo2XwfbzP3HypuEY4CRIkSAkSJEgJFtlmYVpO5QPnFUSAZ5iT2ikDIqPzii3WkHuJHdSc95EblgFctf50j/AHNzO8QKsiawD9sTb0zpSrFOLJV3pSz/AKc3QjgcjAi2oIUqXMxlKFETAhLnEhRBAJo1BFd2JwlJGYLxvvG9+zmFS0lWN1UpU51NBV4AYm+5YLSJPZhqYjjJ35hnpERbsa8K3rV3o+eWQpHZMpaFzVS0yghRBABK35ggeA6wJnKSlbpcpzS+eWvEZQBZFrUhYI4+Rhhsd7Cejs1mo6kceW/dw0VE2sYkdmCCkOXqHbMcMotkSiJap6VMUEd0DlkeFfCAZbPdPZJXhWZhU1AnIB+JOsLtotJT2g3t6w27I3lZ7SoJmns1UZaee6HK9/s8VMR3J0uak1aYA3Cu+A8RTaKjnBjae75kkIKw2JwC+4D5wzTrs+6K70uzJOhSuUD0rijJtBLRa5aAUzQUqJ7tU1GhKaQAK7pCjKHdUQp6sWNW+EY7oBVOCdRi8QDDjZbYiXZ5UpKFPLcOVJcgknTid0DrHdaJc3tQiYC6jUkp7zvkjidYANeyymaQc4rlWw4VDfh9TDer/wAhWFpB4LUh/BTGGa4/s3SxUudJlg5iXhqOdIBIslmxySkkpdmLagg9RG4WsSJblXAaFRG4buMHtqhY7GO4pU6ZxNOHP0hAtCzP7WYtbFGEYR+p24AUygO7feKppD197+kn4iMsi2pBPcCmGtXOvHzjFNtKmz5co4srP31hCQA53nQfHpAEJ8+yzcQWVSVaEJxofJiHcDxi270kowgpXhonCXxkmlMxpmI5l3dZkKBnKKXGJJCu0Cs3LAAim8a84NXWuQJqZslaFGX7pCd4zfg5odRHUVmY2qnLWLdZ37T/ALrS7aab9ysosyS86YAqeoeUscBrxjz2zWvAo4g6VZ/OHK+7Ohaitc13Ksx8uY8eEL1rsFnLe2ahfuuCanfQmgbhvpE9J+y4/U0/P9Z+GO0SsKsIyo3IwfkpAAy/l+IGQ9Yw/dZLymmkHCmhFT3Qd41xbsoPpkyj7swhiWHeLjEWZl6gBXWHSfsp8ev8T7T8PNrwU82Yf1q9TGeC1rsUh5hE91VIBQwJKsnfdnzDPWPibvs+to8EOTQbyGz+i4h0n7J49fz7T8BUSO5qAFEAuASAd43xI4XbcRIkSCUiRIkAzqWexk1yCW4UTGU/5qv3H1iRIA7dxy5/KNe2CR92lU/1T/REiQAGQfYqGhVKfj3T8hGnaaSlM4BICR2aCwAAchOgiRIDNYfd/g+MbZR/8WfzT6KiRID7ZC04NRjpyEejTLQoSE9466mJEgFWyLL2pT95KQytRQ5HMQiTrWtajjWpX7lE+sSJAaboSMZ/afURotM9SJgwKKf2kj0j5EgG6esqsalKLqBSxNSKjI6QUu2ersz3j4nhHyJAK+0ayVFyTQxhsf8AlK5Sf6pkSJAZZnw+Iii0Ch/cfhHyJAab1mECWxI9inXesPDZs+gfdQWDmJEgA17ZmF61aRIkBcT/AOUj9y/6YbJCAWcA1V8IkSA80MfIkSAkSJEgP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http://www.davidbordwell.net/blog/wp-content/uploads/Yarbus-free-scanning-color-5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600200"/>
            <a:ext cx="4572000" cy="447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204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14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Mobile Eye Tracking</a:t>
            </a:r>
            <a:br>
              <a:rPr lang="en-US" sz="3600" dirty="0"/>
            </a:br>
            <a:r>
              <a:rPr lang="en-US" sz="3600" dirty="0"/>
              <a:t>(in </a:t>
            </a:r>
            <a:r>
              <a:rPr lang="en-US" sz="3600" dirty="0" err="1"/>
              <a:t>collaborazione</a:t>
            </a:r>
            <a:r>
              <a:rPr lang="en-US" sz="3600" dirty="0"/>
              <a:t> con </a:t>
            </a:r>
            <a:r>
              <a:rPr lang="en-US" sz="3600" dirty="0" err="1"/>
              <a:t>Fisica</a:t>
            </a:r>
            <a:r>
              <a:rPr lang="en-US" sz="3600" dirty="0"/>
              <a:t>, </a:t>
            </a:r>
            <a:r>
              <a:rPr lang="en-US" sz="3600" dirty="0" err="1"/>
              <a:t>Beni</a:t>
            </a:r>
            <a:r>
              <a:rPr lang="en-US" sz="3600" dirty="0"/>
              <a:t> </a:t>
            </a:r>
            <a:r>
              <a:rPr lang="en-US" sz="3600" dirty="0" err="1"/>
              <a:t>Culturali</a:t>
            </a:r>
            <a:r>
              <a:rPr lang="en-US" sz="3600" dirty="0"/>
              <a:t>)</a:t>
            </a:r>
            <a:endParaRPr lang="en-US" altLang="en-US" sz="3600" dirty="0" smtClean="0"/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539750" y="1412875"/>
            <a:ext cx="8223250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990600" indent="-5334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371600" indent="-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752600" indent="-381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209800" indent="-381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r>
              <a:rPr lang="en-US" altLang="en-US" sz="2400" dirty="0">
                <a:solidFill>
                  <a:srgbClr val="000000"/>
                </a:solidFill>
              </a:rPr>
              <a:t>Goal</a:t>
            </a:r>
          </a:p>
          <a:p>
            <a:pPr lvl="1" eaLnBrk="1" fontAlgn="base" hangingPunct="1">
              <a:spcAft>
                <a:spcPct val="0"/>
              </a:spcAft>
              <a:buFont typeface="+mj-lt"/>
              <a:buAutoNum type="arabicPeriod"/>
            </a:pPr>
            <a:r>
              <a:rPr lang="it-IT" altLang="en-US" sz="2000" dirty="0" smtClean="0">
                <a:solidFill>
                  <a:srgbClr val="000000"/>
                </a:solidFill>
              </a:rPr>
              <a:t>Imparare ad usare un </a:t>
            </a:r>
            <a:r>
              <a:rPr lang="it-IT" altLang="en-US" sz="2000" dirty="0" err="1" smtClean="0">
                <a:solidFill>
                  <a:srgbClr val="000000"/>
                </a:solidFill>
              </a:rPr>
              <a:t>eye</a:t>
            </a:r>
            <a:r>
              <a:rPr lang="it-IT" altLang="en-US" sz="2000" dirty="0" smtClean="0">
                <a:solidFill>
                  <a:srgbClr val="000000"/>
                </a:solidFill>
              </a:rPr>
              <a:t> </a:t>
            </a:r>
            <a:r>
              <a:rPr lang="it-IT" altLang="en-US" sz="2000" dirty="0" err="1" smtClean="0">
                <a:solidFill>
                  <a:srgbClr val="000000"/>
                </a:solidFill>
              </a:rPr>
              <a:t>tracker</a:t>
            </a:r>
            <a:endParaRPr lang="it-IT" altLang="en-US" sz="2000" dirty="0" smtClean="0">
              <a:solidFill>
                <a:srgbClr val="000000"/>
              </a:solidFill>
            </a:endParaRPr>
          </a:p>
          <a:p>
            <a:pPr lvl="1" eaLnBrk="1" fontAlgn="base" hangingPunct="1">
              <a:spcAft>
                <a:spcPct val="0"/>
              </a:spcAft>
              <a:buFont typeface="+mj-lt"/>
              <a:buAutoNum type="arabicPeriod"/>
            </a:pPr>
            <a:r>
              <a:rPr lang="it-IT" altLang="en-US" sz="2000" dirty="0" smtClean="0">
                <a:solidFill>
                  <a:srgbClr val="000000"/>
                </a:solidFill>
              </a:rPr>
              <a:t>Capire le zone più osservate di un oggetto (quadro di un museo)…</a:t>
            </a:r>
            <a:endParaRPr lang="it-IT" altLang="en-US" sz="2000" dirty="0" smtClean="0">
              <a:solidFill>
                <a:srgbClr val="000000"/>
              </a:solidFill>
            </a:endParaRPr>
          </a:p>
        </p:txBody>
      </p:sp>
      <p:sp>
        <p:nvSpPr>
          <p:cNvPr id="2" name="AutoShape 2" descr="data:image/jpeg;base64,/9j/4AAQSkZJRgABAQAAAQABAAD/2wCEAAkGBhQSERUUExQWFBUWFxgXFxgYFBcXFxUZFxUXFxoUGhQaHSYeGB0kHBcUHy8gJCcpLCwsFR4xNTAqNSYsLCkBCQoKDgwOGg8PGi4fHyQpKSksLS4sKTEpLSwpKTUsLCkpKSwsKSkpLCwpKSopLCwsKSwpLCwsLCwpLCwpKSwpLP/AABEIAKQBNAMBIgACEQEDEQH/xAAcAAABBAMBAAAAAAAAAAAAAAAABAUGBwEDCAL/xABYEAACAQIDBAUECQ8KBAUFAAABAgMAEQQSIQUGMUEHEyJRYTJxgZEUI1JykqGxwdEIJCU1QlNUYnOCk7Kz4fAWFzNDRGN0g9LTFTSU8WS0wsPiGFWEoqP/xAAaAQEAAwEBAQAAAAAAAAAAAAAAAgMEAQUG/8QAOBEAAgIBAgQDBAcHBQAAAAAAAAECEQMSIQQTMVEyQWEUInHBM1KBobHh8ENykZKistIjQlPC0f/aAAwDAQACEQMRAD8AvGisUXoDNFYvWaAKjeL3sZcYcMsaEgxizzCOWQSWJkhjZbSKgJv2gbowtoM0kpg2rusZ5CWnbqmeKRoyoYq0RUgxSHWIHItwL8yMpJNAbot78M2aztZQ5v1UoDdW+Rwhy+2FWIUhbm5Fa5d9MKq5mZ1sXBUwTB16tUZy0eTMoVZEYki1mBpswe5LtCVmncEdb1YUJaLrZusOoF5AQAtj9yzDW9624PcCONZB1h9sWdTljjjVevihjbKiAAW6kEe+NyeNAP2zNsR4gMYyTlOVgyOhBKhgcrgGxVlIPAg0tpDs/ZQieRgxPWFCb8skax6ecLf00uoAoorFAZorFF6AzRWL0XoBLtXaKwQyStchFLWHFiOCjxJsB4kU14ffGLqo2lDRyOZFMSo8zq8LZZVHVqSwU63sLixpdtvYyYpFjkPtYkV3TS0gTtBG/FzZG/MFMLblGPEq+Fl9jx+2swVUIRnSFCFVgbhurzHuZb63IIDsm9uGZwiyFicoBCP1eZ41lRety5AWRlIF9bjnXjZ+98MghuWVpUiNsjsiNMiusTTBcgYhhYEgm66doXQbN3NKO6mVhhxLE8cXZObqcPAiOz2zeXFci+pRTwJBMJ0fwxyxSBgcghvmhhZ2aCNI1YSlSyAiNCQDxXS1zcCV0Vi9ZoAorF6L0Ah27tYYbDyTsMwjGYi9tLgHke+/DlST+VkHEtlC9ZnEiSRunVorm8bJfyXU62uGFr3pbtrZgxEDwlmTOLZltmXUG4uCL6c6Y8duaXR2MjSzMJDc5YwzMiIlsqkIF6tCNDrckHhQDthtvpKkrRB3aLRozG8bhiocKUdQblWU8OdI4N8I+uMMiPEw6nijsoM47Ku4XLGc3ZGY6mjdXZs8fXyYg3eaRWscl1VYkjAOQBRqpNhfjx7s4zdbrJ3kMziOQxNJEFXKxhIK9q2YAkC/eBbSgNi744YgnO1gAR7VKOsBcRgxdn24F2VRkvqy94v4TfCEyKovlKnUq4cSCVY+pMJXPmub2tw14a0lG5IsoOIkPUqq4bsx3gCyRyD7n2w3ijXtfcrbiSawdxkLiVpWM4zMsuVQyyMyHrFAFgLRomXgVuDe5uA7bU3ghw5AlZgSpc5Y3fKi2DSPkU5EFx2msPUaRYXe1WgxWIZCsWGaVb2bM4hvmYKyqNSDaxbxINwNu2t3evYssrxF4zDJlVTnjJJsMwOVhdrMPdHQ6W2xbuxjDy4c3aOUy5hwIWYsSoI7g1gfCgNMW3JYwzYuEQoFVgySGYXZsvUlQgYyXKgBQwbNYG+lYk30wqrcs97OSvUTF0EWXrC8YTMgXOhNwNGB5itTbsSOD12KkcgIIyEVAjRyLKsrJqskmZEuSALAgAZjfMG6QBkd5XeSWOVJGyqLmURLmCgWXKsKKB67nWgFEm9mGVmUyHsgkt1cnV9lc5UShcjMFIOUEnwrw2+OGFrmTMSy9X7Hm626qrteLJnFldW4cDekkm5IaN4TPJ1DgkxhY/LI1bMVJIzdvIbjMeY7NJItyZIpYmglEVuuLukECC7rCqqIgtrWQm5ub+GlAOSb64cl/LIV40QrFI/XGSATgxhFJcZLk2vYLfmLuOz8e0ha8eVOyY3ufbAb65SAV0A+FTJPuGhjaJZPayYiEeKOVQYoRDqHGt1VDfQhluDqRUiwOEEUSRgswRFQFjmYhQBdm5k21NAb6KKKAxVFdMM7DaRAZgOpj0DED7rkKvWqI6Y/tkfyMf8A66qy+Esx9SBbTxcuTSR+Iv224X89bMVjJBiCQ75XUHyza66cjb/vQ0YayngSAfXwr1Hsxb5YgS1wLcSbmwGtVJ+6TfiHSPeeWEZUJY87sTbzm+lZh3xnN80mTuuCQfTeteL2DJDHmkjFrNqcrdqzNmOp7gLeakfWWuFKDtPbQdkFrAaDuW+vfVMpOtrPQhODnpUFXf8ASLBixDG3aPaA5nja9M+8uAlZ1dZQoIsc0pXUcPi+SnnDr2U8y/IKaN7IM8Daaqbj1/QT6q5kc5T0RdbX09Tw8ssrz8uElFVfS/Ou6MR4WQKg60aKB/SnXQeuvGKjkVS3WXF1GkhPfSNtMo7tPmreh+t3P96PkFVyeWFNyvdLp3fxIZHnxaW5ppyS8NdXXc8nFPfy2+Efpp03Inc7SwwLMQZDftH729MpanfcP7ZYf35/Ueti6m99C+KoPejYTSyYsZgM8s2W7WsRKbfGKvyqZ3ij9ukH97N+0aucRKScFF1br7m/kYM85pwhB1qddL/2t+nYq3+S0w/tGH/6kV7XdmX8Iw/H8JHjWd693DG5kXLkduHAhiCSPNoTTD1JB4cwa6o5frr+X8yLxcQv2i/l/Mf/AOTMunt8HE/2gd9INoYGSCTq3a7EqeyxIIYaa0mw2BeQ5URna5NlUsfPYCphtbdnES4mN1hYoqw5joAMq9oakcKa8kMijKSaaflXSvX1OQ5sc0YSlaaflXSvV9xo3iiRFj6pGj0Ic9az5iR48ODeumNsQ3ujxPM1ON4NivKojhjLuCCQpBNrEX4+IqMY3djFRgl8PKP8tj8YvVuGblH3j1OJxxhOo9Btw07FluSde8240/bWaaBA6PJHwF0lYAki/ANodDTLsiEmZFtrcC3nNSnpDlskSWtdmPLkAPnpLxJDHLTjkqTv9bDEm92KRgwmYtbiwVj5rsCbVKtx9+8RJtHCRyZGDzxqTlKkXYa6G3xVXkp1qQdHuu1sF4YiP9YVNpGdNnXFUf0o4+SPGkq7BTIoIDsB5Cm2hq8BUH3iYde4AF7i5sPcis3Euop+vyLsG7ZRm1trYhxZWkDC40eS7WYnXtcbaCkmysTjs6/8wV0vrKeHPjV34RVLWa+vDtEa92lPGHw4Xhf1k/LWX2ilpo0ctarZR22MPjmIyLij2G8kTHXMpHCmw7I2n97xvwZ+6ukFmNes1dhxLiqojkxKUrOaxsfagIPVY31Td3jW1tj7Ty2EeMudT/S+gcf4vXRrxg8QD5xXj2IvuR6q6+MfYisK7nPEGwdqWHtWM4/33004S4Daayk9TjCg7hLrry/jlV8pCBwFvRWTVT4pvqiaxJdGUxtA4owZVTF57DTJOG4gnlTXjtj46LDrO7yhXF8vWv1ii5F2S914X81XdtGUBGZgDYG1xVY7x7T1QAhrsfEcD++mLI+iO5IJ9S1ei92OysKWJY5Dckkk+2PxJ41KRUe6Pnvs7Dkadk8PftUhFetF2kYWqZmiiiunDFc8dOO0Cm1CAt/aYudvd10PXOHTv9tj+Qi+V640n1Op10IbhdqsWUZBxGua/PutT2uJANl0a976cq0bibCOIxF+CRi5buJ0A8Ta9WBt7YcSYWTILEZWvz0I+a9UTVdC7FvJaiHbRlklQKz5gNQL2HC3EW5E8aQQHqkuSAX4AakD3R+Kn3ZuCQm57QuL8x4/FT+sGHXyQgHgg+W1Yp5Ix2yOv4nqSrGvcSd9q/EcsDADEpzA9hTp70Vq2hs09WzEjLlLHjwAJPxVpjxC3AW7HTgPHv5UuxGFOVlt5SkWNwDccDRZdc+ZjTkqryX40fP545cfEa1ByWmtnHv6tEJeRTaxF9dDcH462JtCIYVyXFlmCk34HLwrxtmdYLpLhU1FwBIxuL2ubcBwGtqeIsJhMbh+rQ5PJ8lQCrKLLf3XdrxHOopZZ0pRfVfV8n8fkQz87JpXLaWqLtuNbP0kyPvtOG1+tS3vh/3p96OsZHJtHDlHDWc/qPUC29sCTCS5JACDqrDg47x3HvHKnbotH2Ywf5Rv2T16SgjY5M6jrm7pFxD9bcMwPX4saEjhiCBw8K6Rrm7pCHtn+fi//MGqs/jx/vP+2Rgz/SYv3n/ZIh7uzeUxbzkn5anW5vR6JkWae4VrFUGl172PHXkByqECrw2NijJhYWiIsY1v4EKAR6CCPRVkmb4orzD79SQS5I4Y0jVivVBNdDbV+Objr31ZGHjLRsS+VO1ew5c/ipmfcKN8R17k5i2ZlFrMeNzpz52p6RgIXBI1Djz6HSsc/pY/CXyIZ3F8Rir6s/8AqMOHaCFi0TSOxBGZrABeOhNjypz2W4CCUykhibC5y91ra34car/BYIMNe2SxspJZha2mXW1T7BYFhh4lC2yjydBlvytUIYqyNyf/AIbZTclbG/ep4mjLrGpluArlRmFzbyuNV5t3YGInh9kAZliJVluSwGhLgHiNde61Wk2w+sFnFhfhz081LIMAkSZVFlFybknjxJJrUrUrRNTi8LxtbtnOB41Iejf7a4P/ABEf64rxt3BKk8iqOzmJXwU6j4iK39H0eXauC044iL9atN2YY7Pc60FV7vHJ9dS68x+qKsIVVm97EYyVh7oA/AWxrPxXhXxLMHiMxS3/AI51EN7Nv4/DS9nEP1b6p2U070vl5fIRUowxvr31425shcTCY20J1U+5YcD8x8DWHHJRl7ytGucXKOxXJ35xx/tUvoIHyCtf8s8abfXU2v8AeGmt4GjkZGGVlLqQeRBrXawB8AfWRXqKEOyMGp9x0m3oxRvfEzm3H21/prTLt7EW1nmP+a/dfvpFMt83n+S9ecU3ZHmv67Cu6Y9hbN7bVmGvWyA/lH+W9ajtmc/10vP+tf6a84vkPOaXbnbKXEYyCJ/IZu14qMzEekC3po6StnN26POBxWLVRPmm6vNbMzOULa9nU2bgeHdThDvEWNjh0fj2RoSdDmAtqbDvq0t99gdfhljjKx5GGUW7IsCALDgNeVVom6+LwsglEaSZQeBvxFuGh4XrCskcm72NOhx2RfPR3IG2bhiEMYKnsnivbbSpGKj24EzPs7Ds65GKm666HOw51IRW+PhRll1ZmiiipHDFc4dO4+yx/IRfK9dH1zl07fbU/kIvleuMCzo2ZVwl+bSNf4gPiFSXaUmeGRQDcqQPVVbbhbwCF2ifyH1B45SBY6dxHyVaGFmQgEWIPA3uD5jUJItiyD7PkIZVF25FQOP0c6muC2ZhuSKD+Nc/KaVtgUblY940/wC9aW2YeRB+KqY40uu5oy5ddUqoXxwqvkgDzC1eZpAONa8IjgWbhyrZLADU6KbKo6QYmbGFtcpVMvmC209N6eOjrZhizySGxYAKD3DXNrw/eameJ2NFJbOoe3C44eatLbIUcDb0USLZZLilQ2767PWXCSXF2QZ0PMFe7zi4qD9Fh+y+E/KN+yep1txnaEwwFcxGUuxsqg8Tzue4Cm3cDcN4No4aVpVbI5Ngp+9uOJPj3VZEzyL6rnPe2TDyzyI8xjaPEYm46tmvmnY8R5vjroyuUt7m+v8AF/4ib9q1V5sXMrdqne1dq80+5lzYebXvOLTtNV2a8010ZtGz8L+FH9A/01KN0NqRwkxJiDIDdlXq2XKedieNxy8Kr0Gt2GxZjdXXylII9FUvDP8A5Jf0/wCJBYMi/ay/o/wLqj3mXmB8Y+ajCzQMLs2tzpfSmXDMsiK9rZgG9YvXl0ubDh4c6rjhalqcm/jXn8Ei+HDVNZJTcqTSvT512iuxKYpsOuqlB48/XQ+1Yh92PRc/NUUxiZFA5k/F3VrijsnibVbRsJHit5I1GgZvRYes0xYjbsk179lOGUc/OaTbSbS3fYfPWtFsoroIXvUPrlvEL+qPorbuF9s8F/iI/wBYV43t/wCYPvV+eve4X2zwf+Ij/WFXRKJdTqqqu3mF8bMDwJH6i1aNVVvWfr2b3w/UWquK8K+JZg8Qnw5t2TThC4I81M0hJFxx4H6a84ecqfA152mzZqGvf3YIcDEJ5aaSD3ScM3nX5PNUDwWzpZYyI0L5SAbctTb5DV5LglePWxzDXSmvGLh8DGt4U6pb3VEBzZiACQ3E3PEmrfapY8dLd2kvtdHncbqhHVCrbit+nvSSvy7lWNu9ie37S+t7aDmPPTZtSB4yEdSrZV0P8eFWsm9Oyycxw2vP2ofIHt8VKX3PwWPVyyOki2AdSVsCMyALcqbA91Tjxc4zSyLZ30X5sojHPHLHHNxdpvZNdK9X3KXnk19FSXo9jb2bHl+5Rix7hkKg/CZaaN69htg8S8LENYAhhzU3sbcjU76PNldXhjMR2peHvF0HrOY+qtebIljteZrxQbnXYkG3N4xIixJmjdtXK8VI5C5HE+PKmaLas6AhnEtjbtL8eYceN+dbsfsCKVjJ2lZuLKxU5gOYGhBtzFMS4WeMkJIsi34OMp+Gv0V5iSeyZ6CpeJF8boS5sFCdNVPDh5TU8Co/uChGzsOGGU5TcZg3F2PlAC9SAV7GPwr4Hlz8TM0UUVMiYrnLp2+2x/IRfK9dG1VvSL0Rz7RxvsiOeKNerRMrK5N1za6ac6AovZcmWZD+MAfTp89T3C4x4vJPZ9yeFOK/U84oG/sqD4ElSX+aKe39PF8F6idQw4LefLoeHcdbeY07w7yREdo28b6UoHRJP9+i+C9Y/mim+/RfBauUTs9/8Xj91WmTbqDx9IpUOimb79H8Fqx/NTN9+j9T1ymd1DbNvEv3IvTVituM5y3t4CpSvRVNzmj+C1Jk6IsQGJM8Wpv5L6DkPValMahhjk0pduvtKQbRw0dgUZjrz8hjT8vRhMP66P4LUt2TuE8OIimaRGEbXsA19VK6eupJEWyc1yhvf9sMX/iJv2rV1fVQ4voPkmxk08k8ZjklkkCAOD23LBWb08q6yBVOzdhTTgmNbgcyQo8wJ41vxu688QzMmYd6nNbzjjV5Q9HTqAqvGFGgAUgD0V7PR/J98T1NUKZPYrTYEzPBGQQbDKdeBXSx+KnzCrbU1Jh0YMGLK8ak8bKwv4kcz41rxHRriCpCzRC/PK9QcWTUkRDHYgOdDet2GGnmqQxdFM4AHXR/BalkfRtKFt1sfqauaGd1Ig2Ma7Dz/NWJG4VMm6LZib9dH8FqG6LZvv0fwWpoZ3Wimd7m+uPzF+U163Cb7KYL/ERfrCrF2z0F4maUuMTCBYAAq/Kve7fQbiMNjIJ2xELLFKjkBXuQpvYXq1Ipk9y5RVUb4H69l98P1Fq16qbe9r4yf3w/UWqOK8K+Jbg8Qgif1GsSx2NaYX5emlkS5xbnyrAjU0OuxcZdCvNfkqNbS2ysksqsWy3VVK2Pk3ufSb0+Q7OZb200OoPeLUxtuhH9yzDz3+cV3TFp36dPR2ZeJwrPDQ3W6e3o7X3iIyQW1Zj+atTrdmRWhDL91r46afNUKm3YA/rG0837qkmzsWI0SNLswAGnyk1VLEtnbb9TmHhtORZHJulStrz6+XoR7pS3UM82GkQeW6wyEcgTdW9Hb+KnmIBFEdrZFCgcrKLAeqnabaSsLaEgi9tQD56a8Z/Sr4j6alrbiovyNygk9S8xLFLY0343A31iGvNOf5vePDjSzEqUPh/GlaZZdL8qiiZae4pP/D4LixynT89qfhTLua98FCb37J4++anoV7UPCvgeVPxMzRRRUyJis1iq63z6WzgMW2HGGEgVUbN1xW+Zb2y5Dw89cbS6nUm+hY1FUsPqiTc/WQ0JH/MH/br2Pqhj+BD/AKg/7dc1o4TzfN4uuwQncJC0kufNKY1NsO5UMwYc7W1pji3jliiIXELFCDinw8kwMhnWOQCOEMzXcavaxLsuTKdCSm3f6Yzi2ZThVRVFyxmLDXgLdX56kqb8IRcqtuWra25i61VLiMcXTf4lixSatCGfa+JdC5YKWmmiRAhzQmPCYh75g3bfMoGummgvrWrZu9Et4R7Ijc/WqCLJd8SkscRkxIYNfsl5TdQQOoa/HRa/SEnKPN6f3Ukl6RJAOzh4yfGZl+SM1xcTjfn+J3lT7DjuNvDJiRKJXV2XIbxhDGM+a6q6sT9z5DqrqCMwNxUqqrsV0wTw26zAooY2BXFZhexP3sHkeNN+0en8xAfWYN7/ANeR/wC3U1lg3SY5U0tVbFw1giqUw31RrOwHsEC/P2SeQJ+9eFO25fTgcfjYsKcII+szdvry2XLGz+T1Yv5NuPOrSotWs1iqb259UI2HxM0PsIN1Uskeb2QRmyOVzW6s2vbhegLlqvto7Vkw8+JbrrGTFLEpKoAiJhI5AgeaVYl1fuJNmsCTdYePqlG/AB/1J/2qx/8AUmfwAf8AUn/aoCebB3vmmkwysYwksUbu4RrLK0Jb2KDewZv6UEnRQVIuVNKNo7VxRxTRxypGnshIAOpzEB8L1xkzFuIbQaW1NwahOF6fmdCVwIJzABROSSSCdLRcdKwvT9LmyNs1lk45TK2a3fbqr8PCo6kHsrZIBv3OXw4zpdvYqvHljXOZnVXYZpOsOjXBVcqkEEmxtsh21PiDhguLj6x5UZ0SE3wxaDEZ4X7ViRawV+1mQsQRoGA9Oc3/ANtb9I3+1Wlun6VT29nFByLTkXPpiriyRfRkVOL2TJZh94MS7qgZFkZo4Wk6snQTbQRnCFrAkYdCOQLHiLCkmL3yxaOqXjuuZQSEQYlkxc0BUKz5vJiQ2jDEGUG1rAsEf1QBP9iUf/kefl1d68z/AFQmU2GCU6/hHr/q67qXQnTqy5qKo2T6pZgSPYA0/wDEn/ap63c6c2xWIghODCddIqZuvLZcxte3Vi9dbSFFr1HcXuLh5JZJW6zNI2Zu3pfKq6C2gsoqRUUcVLZhNroRgdHeFvf2z9J+6tq7iYYG46z4f7qkdqLVDlQ7EuZLuNI3ah/G+FWt904T7v4X7qerUWpyodhrl3I4+4mGPHrPh/ur0m5GHClVzi/Eh9fXapDai1OVDsNcu5HMNuHhoxZc/fq9/mr3LuVh2IJz3H4/7qkFqLVzkw7HeZPuR6TcfDMLEPb3/wC6k/8ANzhf7z9J+6pTai1OVDsObPuJdm7PWCJYkvlQWFzc8SePppSKzairUqKwooooDFRLeDYmHkxDPJBE7ELdmRWOg01IqW1S/SZ0iYjCbRkhjWIqEjIzKxPaS51DCs/EwlOFRLsMlGVslqbuYQf2WD9DH9FeP5MYe9xFGPAQx2/Vqq36XcZbRYV/y2PytWyHpbxoGohbS9zGR8jV5/sub9M082BYG1tlolljVRexOVFW+th5I1ppxpubDgBYeilGxdsSYnDpPKFDMDbKCBbMwXQk8hetLJc1lk9F6vI7lywxQ5ktl+vJbmlRasNXmXEorhC9mNrCx5mwpLJtONWscxsSDZSRcGx189Sg3N0k/wCD+ZnxcZhyycYt2lbuMlt9qQ6xYJJLK6hgbaEXFxwNen3Hw0gBaGIjhYhgRbQjRtK07P2gsmqHh3gjXjz41FcN0rYhHYyRxuCOAuliptfne/D0CrYY8km9PVGqWSKSvoS1ujbAcoLeaSTut7qlm53R/hMPjoZoldXTNa8hI1jZeB8CahrdML/gyfpT/pqR7g9I4xWPhhMBQvn7XWZgLRu3DKO6tEIZ1JXdfEplLE06/AuSuf8Ab3RasuMxMjSP255XsFUWzSMbXJPf3V0BVX7a3jw0U0oeeNSJHBGcEg5jplGtehNtdDNBJ9SKYToowy8Q7e+l+ZFFPmE6O8Av9mRj+Mzt8rUjxHSXgk4O7+9jPytakGI6X4F8iGVvOVX5zVDWRl1wQ/7RwUGGCiGGOIjtXVFBFtBra/fUawW2DiJi0jFmvIwPMXXv97YeFaZN6hjFMgKx3BVkJJZQL8Dpe414c617JwAR83WpYhr8b9sHlw0v31lzw/0pJ9aZk4658PNRV3F7fZ2EU205c5s5CaWJle54fjVt2vMZcNEX7d2e5ve1reNe5t0w39oXT8T/AOVY2hsNhBHHG4kKs5JBC6NawsTrVX+m5w0Knf1WvJ+bSML5MsuPlY2qlb9xrbS/NxXdEf2dIsUoZolkWxBVxoQR4ag9xHCk20Iome6DqlJAILl1W/MNbMAPG9OOJ2TNce1nu0IN7DwNIMXgpYwSyMttblTbQ9/CvSS8z1G/IazgWZjlXPr9yCwPmtUs3A2ZiRtHBk4eQIs8d2KMAAGGtyKcNi9KJFlxCXHDPGLHzlOB9FvNU/3Z2nHPNC8Th1zrwPDXgRxB89cbae6JJJrZloVmsVmtBSFFFFAFFFFAFFFFAFFFFAFFFFAFFFFAFFFFAYrm7pr+3Ev5KH9Suka5u6bftu5/EiHrjFDqISw7Hmt8tPW7GxfZMoU6Iq3c+AJGUeJPz0zP5LDwqQ7gwtJiVUC6kEv70WN/XYfnVTlbUG0WwScki0hCEjRFFgALAcALaC3mtSYpTm6czxpK6V4E4uUWjTxWF5sTxxddPud+hGsds52xCOo0BW50tYEX+Lwpr2yzSZkCqFV3GYEXJLkE3I08m3orftbM2JGUnh38r8bU07T2WQS0eul2sWGo8Qedhyq6MtOSPMa6bbfmV8PwHEScs8pJ2mqiq6P1bJLutBkhXndyfm+aq42vFlxMq+5Zh65D81WpsmK0CeCrx48tarjeSG2Om9/f/wDRT8rGt3DSvJI7ljWOKGSccu8/x89THok+3OF88n7CSofL5Y8L/F/BqX9EY+zOE/zT/wDwkr0DIdN1yTvdrtDF/wCJn/atXW1cl72C20cZ/iZ/2rVJHBljF/i+etmDwDzSpHGpZ2NgBz+jz+FeIGs38cjVp9F2wBGjYp7ZpNEHNUvcnzsbegDvqM5aY2SjHU6Idt3dN8EY1dlZnUMbeSDmIygniOGunGnaDc3DsgJlXPbtZGVlv4c6nO3dnRYl8sih8o0vxF9fOKYcTuFh+SFfMzfTWRzbReopPoRGXdeQE5GsOXaYaeit0O7c9gevZfDO5+enpuj5bdiWRfz9K1vuTMPJxEg/PJ+LSu6/UafQbotlzRyL1kpZdeN7cDzI83OnDrAdMwN+V73Hm5j6a9YDc2RHzNLn7JFm8bX5/wAXpfHu4VYGyacxfQeHqFcbRxDXtDo/R0L4U5WsRkc3W/OzcQfPf0U0bjxyQbXwkZzRt18auLkXGYaHvBqxcChU2763xbvrLjMJKbB4po2DW1KhhdD3jmO41OGR3TOShatFtis1is1pKAooooAooooAooooAooooAooooAooooAooooDFc39Nw+yk35OE+pK6Qrm3pnf7Myg844fjjrjOohStofFam/Q7DeSZh9yir8J7/+moFC+gHcSKmvRDtwQ4mSJhcSrp75Lmw9Bb1Vn4j6N0W4vGi2xgSa1YnA5dCwueVtAPE0tn7agqbdxHLwNMpPaKyHXjlvy7+8jhXhSk0eko2RbF7q4h5GeMggk2sxGnDgRWp91MWeEQB5kOQD66m0GJObsjQd2g/7U9BwRpVvO102lsI6saajJpMjD4LIuU6G3zVV292mLkbvVCPSo+irh3gFkDdx+aqT3xx6nEaG9lUHzrfT+O6tfCeO/Qz5/CMg1LHu7PrqZ9EI+zGH88gH6GSohBH2B4m5qW9EjfZjCeJlPqgk+mvUMJ01XI2+c32RxfhiZ/2r11zVGbZ3PwMmLxGYXkaWRm9tbNcyEk2B0Fz3UctIjHUU71mvp+WrU3N3mCYReyGZQUA7mU6X8MpU+im/bnR3AFzRM0fnOceo6/HUR2QxXEdQzmO7FQQAwzg2FweR4ekVXNrJHYnFOD3LOw+AVpOsYsxe5OYLe9/Dh/HCpPszZUbx57OtyctmYaAkA5b21tf01X0GKxMJBPVTDxzxnTzZh8VTHZ/SAoiCSYCZVChQYZEmFgLcLhqwThJ9GbVkilVCDbW3lhBEQLtfi3Bdeena0p22cheJGcWZlBIHAE1HcbtOLFyJDGHXtC6NE0ZCLqdCLdw/OqYroB5qlFNLchKm9hE2A7qj2L3gCkgLfiASbLcE3BsL8NfEHwNSvETZUkYC5VCQO+wvaoDtzdzESJmiIAlysbkdi9mtcDkeBFWRINCvZ28wMtpV6tb2Vgcyk++7ud6muy5QJ4STxkQeksAKrT+SgUh55OBvYDj4WHfTum1nfHbPHkq2MisO8A3ufTappJyVEekWXzWawKzWwyhRRRQBRRRQBRRRQBRRRQBRRRQBRRRQBRRRQGK5s6bF+y8v5OH9Suk6a8futhJ3Mk2Gglc2BZ4kZiBoBmIvXGrOo5GIpw3TJGNw9vvi/Hpauof5C7P/AALDfoI/or1DuVgUYMuDwysDcEQRgg94NqrcLTRJSppkNw20hHo1/opUYY5wHFiVvY8xfiO+pqdiQfeY/gL9Fek2RCpuIowfBAKwewy7mv2ldiG+yY4+zbUeFa220vIVNm2TCeMUZ/MH0V5/4LB95j+Av0U9hl3HtMexX+0MWksbBtARY8b66aEcD41Re8GyDh8Q0d8w4q3ulPAnx5HxBrrX/gsH3mP4C/RSTE7n4KQ3fCYdyBa7QoTbuuR4mtGHh5Y31KcuWM10OR8vhUx6Hx9mcL55P2EldBfyF2f+BYb9BH9FbsFung4XEkWFgjdb5WSFFYXBBswFxoSPTWlRKLHaqAg2eF2jjJBxM8w5ffWPzj1Vf9RU9HGG6x5M0t5HZ27a2u7Fjbs8Lmk1apHYtJ2yB4pcyEeFVm2GvtJL9+Y+dAfnUV0YdwMP7qX4S/6aaj0NYLr+vzT57EW6xMuosTbJx9NVxg0WSmmV8O1x4/L56T+x2Q5l1HMD5u+rWXoywo+6m+Gv+isp0aYYcHmH56/6Kg8UiayorvBbUdbEEkctfnr1JvFOD5Q18Ksb+bnC98nnDKL+gLatUvRjhWFs0w1vo6/6ajyZEubErDaW88xjYZuIsdBz0t561w7WdkCsTYAAWPcKsh+h7Bni+IPD+sTlr7iladGGFA0Mo8cy39ZWpcqRzmxKpVWJu3AcBzPj4CsK32T2Yv8A4lD8a/TVsDozwt75pvhr/prUOirCeyYcRnmzwOJEGdcpIIPaGS5Gg5ipQxtStkZ5E40iZCs1is1oM4UUUUAUUUUAUUUUAUUUUAUUUUAUUUUAUUUUAUUUUAUUUUAUUUUAUUUUAUUUUAUUUUBiiiigCiiigCiiigCiiigCiiigCiiigCs0UUAUUUUAUUUUAUUUUAUUUUAUUUUAUUUUAUUUU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0" name="Picture 2" descr="https://c2.staticflickr.com/8/7188/6880767429_2ef3af1005_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28" y="3378722"/>
            <a:ext cx="4015507" cy="227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www.museumsandtheweb.com/mw2010/papers/milekic/milekic.Fig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2863214"/>
            <a:ext cx="3810000" cy="320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479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Mobile Eye Tracking</a:t>
            </a:r>
            <a:br>
              <a:rPr lang="en-US" sz="3600" dirty="0"/>
            </a:br>
            <a:r>
              <a:rPr lang="en-US" sz="3600" dirty="0"/>
              <a:t>(in </a:t>
            </a:r>
            <a:r>
              <a:rPr lang="en-US" sz="3600" dirty="0" err="1"/>
              <a:t>collaborazione</a:t>
            </a:r>
            <a:r>
              <a:rPr lang="en-US" sz="3600" dirty="0"/>
              <a:t> con </a:t>
            </a:r>
            <a:r>
              <a:rPr lang="en-US" sz="3600" dirty="0" err="1"/>
              <a:t>Fisica</a:t>
            </a:r>
            <a:r>
              <a:rPr lang="en-US" sz="3600" dirty="0"/>
              <a:t>, </a:t>
            </a:r>
            <a:r>
              <a:rPr lang="en-US" sz="3600" dirty="0" err="1"/>
              <a:t>Beni</a:t>
            </a:r>
            <a:r>
              <a:rPr lang="en-US" sz="3600" dirty="0"/>
              <a:t> </a:t>
            </a:r>
            <a:r>
              <a:rPr lang="en-US" sz="3600" dirty="0" err="1"/>
              <a:t>Culturali</a:t>
            </a:r>
            <a:r>
              <a:rPr lang="en-US" sz="3600" dirty="0"/>
              <a:t>)</a:t>
            </a:r>
            <a:endParaRPr lang="en-US" altLang="en-US" sz="3600" dirty="0" smtClean="0"/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539750" y="1412875"/>
            <a:ext cx="8223250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990600" indent="-5334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371600" indent="-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752600" indent="-381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209800" indent="-381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r>
              <a:rPr lang="en-US" altLang="en-US" sz="2400" dirty="0" smtClean="0">
                <a:solidFill>
                  <a:srgbClr val="000000"/>
                </a:solidFill>
              </a:rPr>
              <a:t>Perch</a:t>
            </a:r>
            <a:r>
              <a:rPr lang="it-IT" altLang="en-US" sz="2400" dirty="0" smtClean="0">
                <a:solidFill>
                  <a:srgbClr val="000000"/>
                </a:solidFill>
              </a:rPr>
              <a:t>è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err="1" smtClean="0">
                <a:solidFill>
                  <a:srgbClr val="000000"/>
                </a:solidFill>
              </a:rPr>
              <a:t>Why</a:t>
            </a:r>
            <a:r>
              <a:rPr lang="it-IT" altLang="en-US" sz="2000" dirty="0" smtClean="0">
                <a:solidFill>
                  <a:srgbClr val="000000"/>
                </a:solidFill>
              </a:rPr>
              <a:t> Google </a:t>
            </a:r>
            <a:r>
              <a:rPr lang="it-IT" altLang="en-US" sz="2000" dirty="0" err="1" smtClean="0">
                <a:solidFill>
                  <a:srgbClr val="000000"/>
                </a:solidFill>
              </a:rPr>
              <a:t>glasses</a:t>
            </a:r>
            <a:r>
              <a:rPr lang="en-US" altLang="en-US" sz="2000" dirty="0" smtClean="0">
                <a:solidFill>
                  <a:srgbClr val="000000"/>
                </a:solidFill>
              </a:rPr>
              <a:t>?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en-US" altLang="en-US" sz="2000" dirty="0" smtClean="0">
                <a:solidFill>
                  <a:srgbClr val="000000"/>
                </a:solidFill>
              </a:rPr>
              <a:t>OK, </a:t>
            </a:r>
            <a:r>
              <a:rPr lang="en-US" altLang="en-US" sz="2000" dirty="0" err="1" smtClean="0">
                <a:solidFill>
                  <a:srgbClr val="000000"/>
                </a:solidFill>
              </a:rPr>
              <a:t>ecco</a:t>
            </a:r>
            <a:r>
              <a:rPr lang="en-US" altLang="en-US" sz="2000" dirty="0" smtClean="0">
                <a:solidFill>
                  <a:srgbClr val="000000"/>
                </a:solidFill>
              </a:rPr>
              <a:t> i perch</a:t>
            </a:r>
            <a:r>
              <a:rPr lang="it-IT" altLang="en-US" sz="2000" dirty="0" smtClean="0">
                <a:solidFill>
                  <a:srgbClr val="000000"/>
                </a:solidFill>
              </a:rPr>
              <a:t>é </a:t>
            </a:r>
            <a:r>
              <a:rPr lang="en-US" altLang="en-US" sz="2000" dirty="0" smtClean="0">
                <a:solidFill>
                  <a:srgbClr val="000000"/>
                </a:solidFill>
              </a:rPr>
              <a:t>(</a:t>
            </a:r>
            <a:r>
              <a:rPr lang="en-US" altLang="en-US" sz="2000" dirty="0" err="1" smtClean="0">
                <a:solidFill>
                  <a:srgbClr val="000000"/>
                </a:solidFill>
              </a:rPr>
              <a:t>lista</a:t>
            </a:r>
            <a:r>
              <a:rPr lang="en-US" altLang="en-US" sz="2000" dirty="0" smtClean="0">
                <a:solidFill>
                  <a:srgbClr val="000000"/>
                </a:solidFill>
              </a:rPr>
              <a:t> </a:t>
            </a:r>
            <a:r>
              <a:rPr lang="en-US" altLang="en-US" sz="2000" dirty="0" err="1" smtClean="0">
                <a:solidFill>
                  <a:srgbClr val="000000"/>
                </a:solidFill>
              </a:rPr>
              <a:t>breve</a:t>
            </a:r>
            <a:r>
              <a:rPr lang="en-US" altLang="en-US" sz="2000" dirty="0" smtClean="0">
                <a:solidFill>
                  <a:srgbClr val="000000"/>
                </a:solidFill>
              </a:rPr>
              <a:t>)</a:t>
            </a:r>
          </a:p>
          <a:p>
            <a:pPr lvl="2" eaLnBrk="1" fontAlgn="base" hangingPunct="1">
              <a:spcAft>
                <a:spcPct val="0"/>
              </a:spcAft>
            </a:pPr>
            <a:r>
              <a:rPr lang="en-US" altLang="en-US" sz="1600" dirty="0" smtClean="0">
                <a:solidFill>
                  <a:srgbClr val="000000"/>
                </a:solidFill>
              </a:rPr>
              <a:t>Eye-Computer interaction</a:t>
            </a:r>
          </a:p>
          <a:p>
            <a:pPr lvl="2" eaLnBrk="1" fontAlgn="base" hangingPunct="1">
              <a:spcAft>
                <a:spcPct val="0"/>
              </a:spcAft>
            </a:pPr>
            <a:r>
              <a:rPr lang="en-US" altLang="en-US" sz="1600" dirty="0" smtClean="0">
                <a:solidFill>
                  <a:srgbClr val="000000"/>
                </a:solidFill>
              </a:rPr>
              <a:t>Augmented Reality</a:t>
            </a:r>
          </a:p>
          <a:p>
            <a:pPr lvl="2" eaLnBrk="1" fontAlgn="base" hangingPunct="1">
              <a:spcAft>
                <a:spcPct val="0"/>
              </a:spcAft>
            </a:pPr>
            <a:r>
              <a:rPr lang="en-US" altLang="en-US" sz="1600" dirty="0" smtClean="0">
                <a:solidFill>
                  <a:srgbClr val="000000"/>
                </a:solidFill>
              </a:rPr>
              <a:t>Human Computer Interaction </a:t>
            </a:r>
          </a:p>
          <a:p>
            <a:pPr lvl="2" eaLnBrk="1" fontAlgn="base" hangingPunct="1">
              <a:spcAft>
                <a:spcPct val="0"/>
              </a:spcAft>
            </a:pPr>
            <a:r>
              <a:rPr lang="en-US" altLang="en-US" sz="1600" dirty="0" smtClean="0">
                <a:solidFill>
                  <a:srgbClr val="000000"/>
                </a:solidFill>
              </a:rPr>
              <a:t>Advanced Marketing</a:t>
            </a:r>
          </a:p>
          <a:p>
            <a:pPr lvl="2" eaLnBrk="1" fontAlgn="base" hangingPunct="1">
              <a:spcAft>
                <a:spcPct val="0"/>
              </a:spcAft>
            </a:pPr>
            <a:r>
              <a:rPr lang="en-US" altLang="en-US" sz="1600" dirty="0" err="1" smtClean="0">
                <a:solidFill>
                  <a:srgbClr val="000000"/>
                </a:solidFill>
              </a:rPr>
              <a:t>Neuro</a:t>
            </a:r>
            <a:r>
              <a:rPr lang="en-US" altLang="en-US" sz="1600" dirty="0" smtClean="0">
                <a:solidFill>
                  <a:srgbClr val="000000"/>
                </a:solidFill>
              </a:rPr>
              <a:t> Science</a:t>
            </a:r>
          </a:p>
          <a:p>
            <a:pPr lvl="2" eaLnBrk="1" fontAlgn="base" hangingPunct="1">
              <a:spcAft>
                <a:spcPct val="0"/>
              </a:spcAft>
            </a:pPr>
            <a:endParaRPr lang="it-IT" altLang="en-US" sz="1600" dirty="0" smtClean="0">
              <a:solidFill>
                <a:srgbClr val="000000"/>
              </a:solidFill>
            </a:endParaRPr>
          </a:p>
          <a:p>
            <a:pPr marL="457200" lvl="1" indent="0" eaLnBrk="1" fontAlgn="base" hangingPunct="1">
              <a:spcAft>
                <a:spcPct val="0"/>
              </a:spcAft>
              <a:buNone/>
            </a:pPr>
            <a:endParaRPr lang="en-US" altLang="en-US" sz="2000" dirty="0">
              <a:solidFill>
                <a:srgbClr val="000000"/>
              </a:solidFill>
            </a:endParaRPr>
          </a:p>
        </p:txBody>
      </p:sp>
      <p:sp>
        <p:nvSpPr>
          <p:cNvPr id="2" name="AutoShape 2" descr="data:image/jpeg;base64,/9j/4AAQSkZJRgABAQAAAQABAAD/2wCEAAkGBhQSERUUExQWFBUWFxgXFxgYFBcXFxUZFxUXFxoUGhQaHSYeGB0kHBcUHy8gJCcpLCwsFR4xNTAqNSYsLCkBCQoKDgwOGg8PGi4fHyQpKSksLS4sKTEpLSwpKTUsLCkpKSwsKSkpLCwpKSopLCwsKSwpLCwsLCwpLCwpKSwpLP/AABEIAKQBNAMBIgACEQEDEQH/xAAcAAABBAMBAAAAAAAAAAAAAAAABAUGBwEDCAL/xABYEAACAQIDBAUECQ8KBAUFAAABAgMAEQQSIQUGMUEHEyJRYTJxgZEUI1JykqGxwdEIJCU1QlNUYnOCk7Kz4fAWFzNDRGN0g9LTFTSU8WS0wsPiGFWEoqP/xAAaAQEAAwEBAQAAAAAAAAAAAAAAAgMEAQUG/8QAOBEAAgIBAgQDBAcHBQAAAAAAAAECEQMSIQQTMVEyQWEUInHBM1KBobHh8ENykZKistIjQlPC0f/aAAwDAQACEQMRAD8AvGisUXoDNFYvWaAKjeL3sZcYcMsaEgxizzCOWQSWJkhjZbSKgJv2gbowtoM0kpg2rusZ5CWnbqmeKRoyoYq0RUgxSHWIHItwL8yMpJNAbot78M2aztZQ5v1UoDdW+Rwhy+2FWIUhbm5Fa5d9MKq5mZ1sXBUwTB16tUZy0eTMoVZEYki1mBpswe5LtCVmncEdb1YUJaLrZusOoF5AQAtj9yzDW9624PcCONZB1h9sWdTljjjVevihjbKiAAW6kEe+NyeNAP2zNsR4gMYyTlOVgyOhBKhgcrgGxVlIPAg0tpDs/ZQieRgxPWFCb8skax6ecLf00uoAoorFAZorFF6AzRWL0XoBLtXaKwQyStchFLWHFiOCjxJsB4kU14ffGLqo2lDRyOZFMSo8zq8LZZVHVqSwU63sLixpdtvYyYpFjkPtYkV3TS0gTtBG/FzZG/MFMLblGPEq+Fl9jx+2swVUIRnSFCFVgbhurzHuZb63IIDsm9uGZwiyFicoBCP1eZ41lRety5AWRlIF9bjnXjZ+98MghuWVpUiNsjsiNMiusTTBcgYhhYEgm66doXQbN3NKO6mVhhxLE8cXZObqcPAiOz2zeXFci+pRTwJBMJ0fwxyxSBgcghvmhhZ2aCNI1YSlSyAiNCQDxXS1zcCV0Vi9ZoAorF6L0Ah27tYYbDyTsMwjGYi9tLgHke+/DlST+VkHEtlC9ZnEiSRunVorm8bJfyXU62uGFr3pbtrZgxEDwlmTOLZltmXUG4uCL6c6Y8duaXR2MjSzMJDc5YwzMiIlsqkIF6tCNDrckHhQDthtvpKkrRB3aLRozG8bhiocKUdQblWU8OdI4N8I+uMMiPEw6nijsoM47Ku4XLGc3ZGY6mjdXZs8fXyYg3eaRWscl1VYkjAOQBRqpNhfjx7s4zdbrJ3kMziOQxNJEFXKxhIK9q2YAkC/eBbSgNi744YgnO1gAR7VKOsBcRgxdn24F2VRkvqy94v4TfCEyKovlKnUq4cSCVY+pMJXPmub2tw14a0lG5IsoOIkPUqq4bsx3gCyRyD7n2w3ijXtfcrbiSawdxkLiVpWM4zMsuVQyyMyHrFAFgLRomXgVuDe5uA7bU3ghw5AlZgSpc5Y3fKi2DSPkU5EFx2msPUaRYXe1WgxWIZCsWGaVb2bM4hvmYKyqNSDaxbxINwNu2t3evYssrxF4zDJlVTnjJJsMwOVhdrMPdHQ6W2xbuxjDy4c3aOUy5hwIWYsSoI7g1gfCgNMW3JYwzYuEQoFVgySGYXZsvUlQgYyXKgBQwbNYG+lYk30wqrcs97OSvUTF0EWXrC8YTMgXOhNwNGB5itTbsSOD12KkcgIIyEVAjRyLKsrJqskmZEuSALAgAZjfMG6QBkd5XeSWOVJGyqLmURLmCgWXKsKKB67nWgFEm9mGVmUyHsgkt1cnV9lc5UShcjMFIOUEnwrw2+OGFrmTMSy9X7Hm626qrteLJnFldW4cDekkm5IaN4TPJ1DgkxhY/LI1bMVJIzdvIbjMeY7NJItyZIpYmglEVuuLukECC7rCqqIgtrWQm5ub+GlAOSb64cl/LIV40QrFI/XGSATgxhFJcZLk2vYLfmLuOz8e0ha8eVOyY3ufbAb65SAV0A+FTJPuGhjaJZPayYiEeKOVQYoRDqHGt1VDfQhluDqRUiwOEEUSRgswRFQFjmYhQBdm5k21NAb6KKKAxVFdMM7DaRAZgOpj0DED7rkKvWqI6Y/tkfyMf8A66qy+Esx9SBbTxcuTSR+Iv224X89bMVjJBiCQ75XUHyza66cjb/vQ0YayngSAfXwr1Hsxb5YgS1wLcSbmwGtVJ+6TfiHSPeeWEZUJY87sTbzm+lZh3xnN80mTuuCQfTeteL2DJDHmkjFrNqcrdqzNmOp7gLeakfWWuFKDtPbQdkFrAaDuW+vfVMpOtrPQhODnpUFXf8ASLBixDG3aPaA5nja9M+8uAlZ1dZQoIsc0pXUcPi+SnnDr2U8y/IKaN7IM8Daaqbj1/QT6q5kc5T0RdbX09Tw8ssrz8uElFVfS/Ou6MR4WQKg60aKB/SnXQeuvGKjkVS3WXF1GkhPfSNtMo7tPmreh+t3P96PkFVyeWFNyvdLp3fxIZHnxaW5ppyS8NdXXc8nFPfy2+Efpp03Inc7SwwLMQZDftH729MpanfcP7ZYf35/Ueti6m99C+KoPejYTSyYsZgM8s2W7WsRKbfGKvyqZ3ij9ukH97N+0aucRKScFF1br7m/kYM85pwhB1qddL/2t+nYq3+S0w/tGH/6kV7XdmX8Iw/H8JHjWd693DG5kXLkduHAhiCSPNoTTD1JB4cwa6o5frr+X8yLxcQv2i/l/Mf/AOTMunt8HE/2gd9INoYGSCTq3a7EqeyxIIYaa0mw2BeQ5URna5NlUsfPYCphtbdnES4mN1hYoqw5joAMq9oakcKa8kMijKSaaflXSvX1OQ5sc0YSlaaflXSvV9xo3iiRFj6pGj0Ic9az5iR48ODeumNsQ3ujxPM1ON4NivKojhjLuCCQpBNrEX4+IqMY3djFRgl8PKP8tj8YvVuGblH3j1OJxxhOo9Btw07FluSde8240/bWaaBA6PJHwF0lYAki/ANodDTLsiEmZFtrcC3nNSnpDlskSWtdmPLkAPnpLxJDHLTjkqTv9bDEm92KRgwmYtbiwVj5rsCbVKtx9+8RJtHCRyZGDzxqTlKkXYa6G3xVXkp1qQdHuu1sF4YiP9YVNpGdNnXFUf0o4+SPGkq7BTIoIDsB5Cm2hq8BUH3iYde4AF7i5sPcis3Euop+vyLsG7ZRm1trYhxZWkDC40eS7WYnXtcbaCkmysTjs6/8wV0vrKeHPjV34RVLWa+vDtEa92lPGHw4Xhf1k/LWX2ilpo0ctarZR22MPjmIyLij2G8kTHXMpHCmw7I2n97xvwZ+6ukFmNes1dhxLiqojkxKUrOaxsfagIPVY31Td3jW1tj7Ty2EeMudT/S+gcf4vXRrxg8QD5xXj2IvuR6q6+MfYisK7nPEGwdqWHtWM4/33004S4Daayk9TjCg7hLrry/jlV8pCBwFvRWTVT4pvqiaxJdGUxtA4owZVTF57DTJOG4gnlTXjtj46LDrO7yhXF8vWv1ii5F2S914X81XdtGUBGZgDYG1xVY7x7T1QAhrsfEcD++mLI+iO5IJ9S1ei92OysKWJY5Dckkk+2PxJ41KRUe6Pnvs7Dkadk8PftUhFetF2kYWqZmiiiunDFc8dOO0Cm1CAt/aYudvd10PXOHTv9tj+Qi+V640n1Op10IbhdqsWUZBxGua/PutT2uJANl0a976cq0bibCOIxF+CRi5buJ0A8Ta9WBt7YcSYWTILEZWvz0I+a9UTVdC7FvJaiHbRlklQKz5gNQL2HC3EW5E8aQQHqkuSAX4AakD3R+Kn3ZuCQm57QuL8x4/FT+sGHXyQgHgg+W1Yp5Ix2yOv4nqSrGvcSd9q/EcsDADEpzA9hTp70Vq2hs09WzEjLlLHjwAJPxVpjxC3AW7HTgPHv5UuxGFOVlt5SkWNwDccDRZdc+ZjTkqryX40fP545cfEa1ByWmtnHv6tEJeRTaxF9dDcH462JtCIYVyXFlmCk34HLwrxtmdYLpLhU1FwBIxuL2ubcBwGtqeIsJhMbh+rQ5PJ8lQCrKLLf3XdrxHOopZZ0pRfVfV8n8fkQz87JpXLaWqLtuNbP0kyPvtOG1+tS3vh/3p96OsZHJtHDlHDWc/qPUC29sCTCS5JACDqrDg47x3HvHKnbotH2Ywf5Rv2T16SgjY5M6jrm7pFxD9bcMwPX4saEjhiCBw8K6Rrm7pCHtn+fi//MGqs/jx/vP+2Rgz/SYv3n/ZIh7uzeUxbzkn5anW5vR6JkWae4VrFUGl172PHXkByqECrw2NijJhYWiIsY1v4EKAR6CCPRVkmb4orzD79SQS5I4Y0jVivVBNdDbV+Objr31ZGHjLRsS+VO1ew5c/ipmfcKN8R17k5i2ZlFrMeNzpz52p6RgIXBI1Djz6HSsc/pY/CXyIZ3F8Rir6s/8AqMOHaCFi0TSOxBGZrABeOhNjypz2W4CCUykhibC5y91ra34car/BYIMNe2SxspJZha2mXW1T7BYFhh4lC2yjydBlvytUIYqyNyf/AIbZTclbG/ep4mjLrGpluArlRmFzbyuNV5t3YGInh9kAZliJVluSwGhLgHiNde61Wk2w+sFnFhfhz081LIMAkSZVFlFybknjxJJrUrUrRNTi8LxtbtnOB41Iejf7a4P/ABEf64rxt3BKk8iqOzmJXwU6j4iK39H0eXauC044iL9atN2YY7Pc60FV7vHJ9dS68x+qKsIVVm97EYyVh7oA/AWxrPxXhXxLMHiMxS3/AI51EN7Nv4/DS9nEP1b6p2U070vl5fIRUowxvr31425shcTCY20J1U+5YcD8x8DWHHJRl7ytGucXKOxXJ35xx/tUvoIHyCtf8s8abfXU2v8AeGmt4GjkZGGVlLqQeRBrXawB8AfWRXqKEOyMGp9x0m3oxRvfEzm3H21/prTLt7EW1nmP+a/dfvpFMt83n+S9ecU3ZHmv67Cu6Y9hbN7bVmGvWyA/lH+W9ajtmc/10vP+tf6a84vkPOaXbnbKXEYyCJ/IZu14qMzEekC3po6StnN26POBxWLVRPmm6vNbMzOULa9nU2bgeHdThDvEWNjh0fj2RoSdDmAtqbDvq0t99gdfhljjKx5GGUW7IsCALDgNeVVom6+LwsglEaSZQeBvxFuGh4XrCskcm72NOhx2RfPR3IG2bhiEMYKnsnivbbSpGKj24EzPs7Ds65GKm666HOw51IRW+PhRll1ZmiiipHDFc4dO4+yx/IRfK9dH1zl07fbU/kIvleuMCzo2ZVwl+bSNf4gPiFSXaUmeGRQDcqQPVVbbhbwCF2ifyH1B45SBY6dxHyVaGFmQgEWIPA3uD5jUJItiyD7PkIZVF25FQOP0c6muC2ZhuSKD+Nc/KaVtgUblY940/wC9aW2YeRB+KqY40uu5oy5ddUqoXxwqvkgDzC1eZpAONa8IjgWbhyrZLADU6KbKo6QYmbGFtcpVMvmC209N6eOjrZhizySGxYAKD3DXNrw/eameJ2NFJbOoe3C44eatLbIUcDb0USLZZLilQ2767PWXCSXF2QZ0PMFe7zi4qD9Fh+y+E/KN+yep1txnaEwwFcxGUuxsqg8Tzue4Cm3cDcN4No4aVpVbI5Ngp+9uOJPj3VZEzyL6rnPe2TDyzyI8xjaPEYm46tmvmnY8R5vjroyuUt7m+v8AF/4ib9q1V5sXMrdqne1dq80+5lzYebXvOLTtNV2a8010ZtGz8L+FH9A/01KN0NqRwkxJiDIDdlXq2XKedieNxy8Kr0Gt2GxZjdXXylII9FUvDP8A5Jf0/wCJBYMi/ay/o/wLqj3mXmB8Y+ajCzQMLs2tzpfSmXDMsiK9rZgG9YvXl0ubDh4c6rjhalqcm/jXn8Ei+HDVNZJTcqTSvT512iuxKYpsOuqlB48/XQ+1Yh92PRc/NUUxiZFA5k/F3VrijsnibVbRsJHit5I1GgZvRYes0xYjbsk179lOGUc/OaTbSbS3fYfPWtFsoroIXvUPrlvEL+qPorbuF9s8F/iI/wBYV43t/wCYPvV+eve4X2zwf+Ij/WFXRKJdTqqqu3mF8bMDwJH6i1aNVVvWfr2b3w/UWquK8K+JZg8Qnw5t2TThC4I81M0hJFxx4H6a84ecqfA152mzZqGvf3YIcDEJ5aaSD3ScM3nX5PNUDwWzpZYyI0L5SAbctTb5DV5LglePWxzDXSmvGLh8DGt4U6pb3VEBzZiACQ3E3PEmrfapY8dLd2kvtdHncbqhHVCrbit+nvSSvy7lWNu9ie37S+t7aDmPPTZtSB4yEdSrZV0P8eFWsm9Oyycxw2vP2ofIHt8VKX3PwWPVyyOki2AdSVsCMyALcqbA91Tjxc4zSyLZ30X5sojHPHLHHNxdpvZNdK9X3KXnk19FSXo9jb2bHl+5Rix7hkKg/CZaaN69htg8S8LENYAhhzU3sbcjU76PNldXhjMR2peHvF0HrOY+qtebIljteZrxQbnXYkG3N4xIixJmjdtXK8VI5C5HE+PKmaLas6AhnEtjbtL8eYceN+dbsfsCKVjJ2lZuLKxU5gOYGhBtzFMS4WeMkJIsi34OMp+Gv0V5iSeyZ6CpeJF8boS5sFCdNVPDh5TU8Co/uChGzsOGGU5TcZg3F2PlAC9SAV7GPwr4Hlz8TM0UUVMiYrnLp2+2x/IRfK9dG1VvSL0Rz7RxvsiOeKNerRMrK5N1za6ac6AovZcmWZD+MAfTp89T3C4x4vJPZ9yeFOK/U84oG/sqD4ElSX+aKe39PF8F6idQw4LefLoeHcdbeY07w7yREdo28b6UoHRJP9+i+C9Y/mim+/RfBauUTs9/8Xj91WmTbqDx9IpUOimb79H8Fqx/NTN9+j9T1ymd1DbNvEv3IvTVituM5y3t4CpSvRVNzmj+C1Jk6IsQGJM8Wpv5L6DkPValMahhjk0pduvtKQbRw0dgUZjrz8hjT8vRhMP66P4LUt2TuE8OIimaRGEbXsA19VK6eupJEWyc1yhvf9sMX/iJv2rV1fVQ4voPkmxk08k8ZjklkkCAOD23LBWb08q6yBVOzdhTTgmNbgcyQo8wJ41vxu688QzMmYd6nNbzjjV5Q9HTqAqvGFGgAUgD0V7PR/J98T1NUKZPYrTYEzPBGQQbDKdeBXSx+KnzCrbU1Jh0YMGLK8ak8bKwv4kcz41rxHRriCpCzRC/PK9QcWTUkRDHYgOdDet2GGnmqQxdFM4AHXR/BalkfRtKFt1sfqauaGd1Ig2Ma7Dz/NWJG4VMm6LZib9dH8FqG6LZvv0fwWpoZ3Wimd7m+uPzF+U163Cb7KYL/ERfrCrF2z0F4maUuMTCBYAAq/Kve7fQbiMNjIJ2xELLFKjkBXuQpvYXq1Ipk9y5RVUb4H69l98P1Fq16qbe9r4yf3w/UWqOK8K+Jbg8Qgif1GsSx2NaYX5emlkS5xbnyrAjU0OuxcZdCvNfkqNbS2ysksqsWy3VVK2Pk3ufSb0+Q7OZb200OoPeLUxtuhH9yzDz3+cV3TFp36dPR2ZeJwrPDQ3W6e3o7X3iIyQW1Zj+atTrdmRWhDL91r46afNUKm3YA/rG0837qkmzsWI0SNLswAGnyk1VLEtnbb9TmHhtORZHJulStrz6+XoR7pS3UM82GkQeW6wyEcgTdW9Hb+KnmIBFEdrZFCgcrKLAeqnabaSsLaEgi9tQD56a8Z/Sr4j6alrbiovyNygk9S8xLFLY0343A31iGvNOf5vePDjSzEqUPh/GlaZZdL8qiiZae4pP/D4LixynT89qfhTLua98FCb37J4++anoV7UPCvgeVPxMzRRRUyJis1iq63z6WzgMW2HGGEgVUbN1xW+Zb2y5Dw89cbS6nUm+hY1FUsPqiTc/WQ0JH/MH/br2Pqhj+BD/AKg/7dc1o4TzfN4uuwQncJC0kufNKY1NsO5UMwYc7W1pji3jliiIXELFCDinw8kwMhnWOQCOEMzXcavaxLsuTKdCSm3f6Yzi2ZThVRVFyxmLDXgLdX56kqb8IRcqtuWra25i61VLiMcXTf4lixSatCGfa+JdC5YKWmmiRAhzQmPCYh75g3bfMoGummgvrWrZu9Et4R7Ijc/WqCLJd8SkscRkxIYNfsl5TdQQOoa/HRa/SEnKPN6f3Ukl6RJAOzh4yfGZl+SM1xcTjfn+J3lT7DjuNvDJiRKJXV2XIbxhDGM+a6q6sT9z5DqrqCMwNxUqqrsV0wTw26zAooY2BXFZhexP3sHkeNN+0en8xAfWYN7/ANeR/wC3U1lg3SY5U0tVbFw1giqUw31RrOwHsEC/P2SeQJ+9eFO25fTgcfjYsKcII+szdvry2XLGz+T1Yv5NuPOrSotWs1iqb259UI2HxM0PsIN1Uskeb2QRmyOVzW6s2vbhegLlqvto7Vkw8+JbrrGTFLEpKoAiJhI5AgeaVYl1fuJNmsCTdYePqlG/AB/1J/2qx/8AUmfwAf8AUn/aoCebB3vmmkwysYwksUbu4RrLK0Jb2KDewZv6UEnRQVIuVNKNo7VxRxTRxypGnshIAOpzEB8L1xkzFuIbQaW1NwahOF6fmdCVwIJzABROSSSCdLRcdKwvT9LmyNs1lk45TK2a3fbqr8PCo6kHsrZIBv3OXw4zpdvYqvHljXOZnVXYZpOsOjXBVcqkEEmxtsh21PiDhguLj6x5UZ0SE3wxaDEZ4X7ViRawV+1mQsQRoGA9Oc3/ANtb9I3+1Wlun6VT29nFByLTkXPpiriyRfRkVOL2TJZh94MS7qgZFkZo4Wk6snQTbQRnCFrAkYdCOQLHiLCkmL3yxaOqXjuuZQSEQYlkxc0BUKz5vJiQ2jDEGUG1rAsEf1QBP9iUf/kefl1d68z/AFQmU2GCU6/hHr/q67qXQnTqy5qKo2T6pZgSPYA0/wDEn/ap63c6c2xWIghODCddIqZuvLZcxte3Vi9dbSFFr1HcXuLh5JZJW6zNI2Zu3pfKq6C2gsoqRUUcVLZhNroRgdHeFvf2z9J+6tq7iYYG46z4f7qkdqLVDlQ7EuZLuNI3ah/G+FWt904T7v4X7qerUWpyodhrl3I4+4mGPHrPh/ur0m5GHClVzi/Eh9fXapDai1OVDsNcu5HMNuHhoxZc/fq9/mr3LuVh2IJz3H4/7qkFqLVzkw7HeZPuR6TcfDMLEPb3/wC6k/8ANzhf7z9J+6pTai1OVDsObPuJdm7PWCJYkvlQWFzc8SePppSKzairUqKwooooDFRLeDYmHkxDPJBE7ELdmRWOg01IqW1S/SZ0iYjCbRkhjWIqEjIzKxPaS51DCs/EwlOFRLsMlGVslqbuYQf2WD9DH9FeP5MYe9xFGPAQx2/Vqq36XcZbRYV/y2PytWyHpbxoGohbS9zGR8jV5/sub9M082BYG1tlolljVRexOVFW+th5I1ppxpubDgBYeilGxdsSYnDpPKFDMDbKCBbMwXQk8hetLJc1lk9F6vI7lywxQ5ktl+vJbmlRasNXmXEorhC9mNrCx5mwpLJtONWscxsSDZSRcGx189Sg3N0k/wCD+ZnxcZhyycYt2lbuMlt9qQ6xYJJLK6hgbaEXFxwNen3Hw0gBaGIjhYhgRbQjRtK07P2gsmqHh3gjXjz41FcN0rYhHYyRxuCOAuliptfne/D0CrYY8km9PVGqWSKSvoS1ujbAcoLeaSTut7qlm53R/hMPjoZoldXTNa8hI1jZeB8CahrdML/gyfpT/pqR7g9I4xWPhhMBQvn7XWZgLRu3DKO6tEIZ1JXdfEplLE06/AuSuf8Ab3RasuMxMjSP255XsFUWzSMbXJPf3V0BVX7a3jw0U0oeeNSJHBGcEg5jplGtehNtdDNBJ9SKYToowy8Q7e+l+ZFFPmE6O8Av9mRj+Mzt8rUjxHSXgk4O7+9jPytakGI6X4F8iGVvOVX5zVDWRl1wQ/7RwUGGCiGGOIjtXVFBFtBra/fUawW2DiJi0jFmvIwPMXXv97YeFaZN6hjFMgKx3BVkJJZQL8Dpe414c617JwAR83WpYhr8b9sHlw0v31lzw/0pJ9aZk4658PNRV3F7fZ2EU205c5s5CaWJle54fjVt2vMZcNEX7d2e5ve1reNe5t0w39oXT8T/AOVY2hsNhBHHG4kKs5JBC6NawsTrVX+m5w0Knf1WvJ+bSML5MsuPlY2qlb9xrbS/NxXdEf2dIsUoZolkWxBVxoQR4ag9xHCk20Iome6DqlJAILl1W/MNbMAPG9OOJ2TNce1nu0IN7DwNIMXgpYwSyMttblTbQ9/CvSS8z1G/IazgWZjlXPr9yCwPmtUs3A2ZiRtHBk4eQIs8d2KMAAGGtyKcNi9KJFlxCXHDPGLHzlOB9FvNU/3Z2nHPNC8Th1zrwPDXgRxB89cbae6JJJrZloVmsVmtBSFFFFAFFFFAFFFFAFFFFAFFFFAFFFFAFFFFAYrm7pr+3Ev5KH9Suka5u6bftu5/EiHrjFDqISw7Hmt8tPW7GxfZMoU6Iq3c+AJGUeJPz0zP5LDwqQ7gwtJiVUC6kEv70WN/XYfnVTlbUG0WwScki0hCEjRFFgALAcALaC3mtSYpTm6czxpK6V4E4uUWjTxWF5sTxxddPud+hGsds52xCOo0BW50tYEX+Lwpr2yzSZkCqFV3GYEXJLkE3I08m3orftbM2JGUnh38r8bU07T2WQS0eul2sWGo8Qedhyq6MtOSPMa6bbfmV8PwHEScs8pJ2mqiq6P1bJLutBkhXndyfm+aq42vFlxMq+5Zh65D81WpsmK0CeCrx48tarjeSG2Om9/f/wDRT8rGt3DSvJI7ljWOKGSccu8/x89THok+3OF88n7CSofL5Y8L/F/BqX9EY+zOE/zT/wDwkr0DIdN1yTvdrtDF/wCJn/atXW1cl72C20cZ/iZ/2rVJHBljF/i+etmDwDzSpHGpZ2NgBz+jz+FeIGs38cjVp9F2wBGjYp7ZpNEHNUvcnzsbegDvqM5aY2SjHU6Idt3dN8EY1dlZnUMbeSDmIygniOGunGnaDc3DsgJlXPbtZGVlv4c6nO3dnRYl8sih8o0vxF9fOKYcTuFh+SFfMzfTWRzbReopPoRGXdeQE5GsOXaYaeit0O7c9gevZfDO5+enpuj5bdiWRfz9K1vuTMPJxEg/PJ+LSu6/UafQbotlzRyL1kpZdeN7cDzI83OnDrAdMwN+V73Hm5j6a9YDc2RHzNLn7JFm8bX5/wAXpfHu4VYGyacxfQeHqFcbRxDXtDo/R0L4U5WsRkc3W/OzcQfPf0U0bjxyQbXwkZzRt18auLkXGYaHvBqxcChU2763xbvrLjMJKbB4po2DW1KhhdD3jmO41OGR3TOShatFtis1is1pKAooooAooooAooooAooooAooooAooooAooooDFc39Nw+yk35OE+pK6Qrm3pnf7Myg844fjjrjOohStofFam/Q7DeSZh9yir8J7/+moFC+gHcSKmvRDtwQ4mSJhcSrp75Lmw9Bb1Vn4j6N0W4vGi2xgSa1YnA5dCwueVtAPE0tn7agqbdxHLwNMpPaKyHXjlvy7+8jhXhSk0eko2RbF7q4h5GeMggk2sxGnDgRWp91MWeEQB5kOQD66m0GJObsjQd2g/7U9BwRpVvO102lsI6saajJpMjD4LIuU6G3zVV292mLkbvVCPSo+irh3gFkDdx+aqT3xx6nEaG9lUHzrfT+O6tfCeO/Qz5/CMg1LHu7PrqZ9EI+zGH88gH6GSohBH2B4m5qW9EjfZjCeJlPqgk+mvUMJ01XI2+c32RxfhiZ/2r11zVGbZ3PwMmLxGYXkaWRm9tbNcyEk2B0Fz3UctIjHUU71mvp+WrU3N3mCYReyGZQUA7mU6X8MpU+im/bnR3AFzRM0fnOceo6/HUR2QxXEdQzmO7FQQAwzg2FweR4ekVXNrJHYnFOD3LOw+AVpOsYsxe5OYLe9/Dh/HCpPszZUbx57OtyctmYaAkA5b21tf01X0GKxMJBPVTDxzxnTzZh8VTHZ/SAoiCSYCZVChQYZEmFgLcLhqwThJ9GbVkilVCDbW3lhBEQLtfi3Bdeena0p22cheJGcWZlBIHAE1HcbtOLFyJDGHXtC6NE0ZCLqdCLdw/OqYroB5qlFNLchKm9hE2A7qj2L3gCkgLfiASbLcE3BsL8NfEHwNSvETZUkYC5VCQO+wvaoDtzdzESJmiIAlysbkdi9mtcDkeBFWRINCvZ28wMtpV6tb2Vgcyk++7ud6muy5QJ4STxkQeksAKrT+SgUh55OBvYDj4WHfTum1nfHbPHkq2MisO8A3ufTappJyVEekWXzWawKzWwyhRRRQBRRRQBRRRQBRRRQBRRRQBRRRQBRRRQGK5s6bF+y8v5OH9Suk6a8futhJ3Mk2Gglc2BZ4kZiBoBmIvXGrOo5GIpw3TJGNw9vvi/Hpauof5C7P/AALDfoI/or1DuVgUYMuDwysDcEQRgg94NqrcLTRJSppkNw20hHo1/opUYY5wHFiVvY8xfiO+pqdiQfeY/gL9Fek2RCpuIowfBAKwewy7mv2ldiG+yY4+zbUeFa220vIVNm2TCeMUZ/MH0V5/4LB95j+Av0U9hl3HtMexX+0MWksbBtARY8b66aEcD41Re8GyDh8Q0d8w4q3ulPAnx5HxBrrX/gsH3mP4C/RSTE7n4KQ3fCYdyBa7QoTbuuR4mtGHh5Y31KcuWM10OR8vhUx6Hx9mcL55P2EldBfyF2f+BYb9BH9FbsFung4XEkWFgjdb5WSFFYXBBswFxoSPTWlRKLHaqAg2eF2jjJBxM8w5ffWPzj1Vf9RU9HGG6x5M0t5HZ27a2u7Fjbs8Lmk1apHYtJ2yB4pcyEeFVm2GvtJL9+Y+dAfnUV0YdwMP7qX4S/6aaj0NYLr+vzT57EW6xMuosTbJx9NVxg0WSmmV8O1x4/L56T+x2Q5l1HMD5u+rWXoywo+6m+Gv+isp0aYYcHmH56/6Kg8UiayorvBbUdbEEkctfnr1JvFOD5Q18Ksb+bnC98nnDKL+gLatUvRjhWFs0w1vo6/6ajyZEubErDaW88xjYZuIsdBz0t561w7WdkCsTYAAWPcKsh+h7Bni+IPD+sTlr7iladGGFA0Mo8cy39ZWpcqRzmxKpVWJu3AcBzPj4CsK32T2Yv8A4lD8a/TVsDozwt75pvhr/prUOirCeyYcRnmzwOJEGdcpIIPaGS5Gg5ipQxtStkZ5E40iZCs1is1oM4UUUUAUUUUAUUUUAUUUUAUUUUAUUUUAUUUUAUUUUAUUUUAUUUUAUUUUAUUUUAUUUUBiiiigCiiigCiiigCiiigCiiigCiiigCs0UUAUUUUAUUUUAUUUUAUUUUAUUUUAUUUUAUUUU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2" descr="http://tarunwadhwa.com/wp-content/uploads/2013/05/MK-BV632A_VIRTU_G_20120711183411-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195232"/>
            <a:ext cx="3051175" cy="203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branded3.com/wp-content/uploads/2009/03/eye-tracking-transactional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581400"/>
            <a:ext cx="2130425" cy="2083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encrypted-tbn0.gstatic.com/images?q=tbn:ANd9GcRLZVYWUPRL2dJtPLh5tRV7iS16ikpNOyOjNJw10e3FNhhL4wZ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792287"/>
            <a:ext cx="3581400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5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Mobile Eye Tracking</a:t>
            </a:r>
            <a:br>
              <a:rPr lang="en-US" sz="3600" dirty="0"/>
            </a:br>
            <a:r>
              <a:rPr lang="en-US" sz="3600" dirty="0"/>
              <a:t>(in </a:t>
            </a:r>
            <a:r>
              <a:rPr lang="en-US" sz="3600" dirty="0" err="1"/>
              <a:t>collaborazione</a:t>
            </a:r>
            <a:r>
              <a:rPr lang="en-US" sz="3600" dirty="0"/>
              <a:t> con </a:t>
            </a:r>
            <a:r>
              <a:rPr lang="en-US" sz="3600" dirty="0" err="1"/>
              <a:t>Fisica</a:t>
            </a:r>
            <a:r>
              <a:rPr lang="en-US" sz="3600" dirty="0"/>
              <a:t>, </a:t>
            </a:r>
            <a:r>
              <a:rPr lang="en-US" sz="3600" dirty="0" err="1"/>
              <a:t>Beni</a:t>
            </a:r>
            <a:r>
              <a:rPr lang="en-US" sz="3600" dirty="0"/>
              <a:t> </a:t>
            </a:r>
            <a:r>
              <a:rPr lang="en-US" sz="3600" dirty="0" err="1"/>
              <a:t>Culturali</a:t>
            </a:r>
            <a:r>
              <a:rPr lang="en-US" sz="3600" dirty="0"/>
              <a:t>)</a:t>
            </a:r>
            <a:endParaRPr lang="en-US" altLang="en-US" sz="3600" dirty="0" smtClean="0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39750" y="1412875"/>
            <a:ext cx="77660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990600" indent="-5334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371600" indent="-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752600" indent="-381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209800" indent="-381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r>
              <a:rPr lang="it-IT" altLang="en-US" sz="2400" dirty="0" smtClean="0">
                <a:solidFill>
                  <a:srgbClr val="000000"/>
                </a:solidFill>
              </a:rPr>
              <a:t>Tematiche analizzate: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smtClean="0">
                <a:solidFill>
                  <a:srgbClr val="000000"/>
                </a:solidFill>
              </a:rPr>
              <a:t>Sistemi Avanzati per il Riconoscimento </a:t>
            </a:r>
            <a:r>
              <a:rPr lang="en-US" altLang="en-US" sz="2000" dirty="0" smtClean="0">
                <a:solidFill>
                  <a:srgbClr val="000000"/>
                </a:solidFill>
              </a:rPr>
              <a:t>(SAR)</a:t>
            </a:r>
            <a:endParaRPr lang="it-IT" altLang="en-US" sz="2000" dirty="0" smtClean="0">
              <a:solidFill>
                <a:srgbClr val="000000"/>
              </a:solidFill>
            </a:endParaRPr>
          </a:p>
          <a:p>
            <a:pPr lvl="2" eaLnBrk="1" fontAlgn="base" hangingPunct="1">
              <a:spcAft>
                <a:spcPct val="0"/>
              </a:spcAft>
            </a:pPr>
            <a:r>
              <a:rPr lang="it-IT" altLang="en-US" sz="1600" dirty="0" smtClean="0">
                <a:solidFill>
                  <a:srgbClr val="000000"/>
                </a:solidFill>
              </a:rPr>
              <a:t>Object recognition</a:t>
            </a:r>
          </a:p>
          <a:p>
            <a:pPr lvl="2" eaLnBrk="1" fontAlgn="base" hangingPunct="1">
              <a:spcAft>
                <a:spcPct val="0"/>
              </a:spcAft>
            </a:pPr>
            <a:r>
              <a:rPr lang="it-IT" altLang="en-US" sz="1600" dirty="0" smtClean="0">
                <a:solidFill>
                  <a:srgbClr val="000000"/>
                </a:solidFill>
              </a:rPr>
              <a:t>Feature extraction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smtClean="0">
                <a:solidFill>
                  <a:srgbClr val="000000"/>
                </a:solidFill>
              </a:rPr>
              <a:t>Robotica</a:t>
            </a:r>
            <a:endParaRPr lang="it-IT" altLang="en-US" sz="2000" dirty="0" smtClean="0">
              <a:solidFill>
                <a:srgbClr val="000000"/>
              </a:solidFill>
            </a:endParaRPr>
          </a:p>
          <a:p>
            <a:pPr eaLnBrk="1" fontAlgn="base" hangingPunct="1">
              <a:spcAft>
                <a:spcPct val="0"/>
              </a:spcAft>
            </a:pPr>
            <a:r>
              <a:rPr lang="it-IT" altLang="en-US" sz="2400" dirty="0" smtClean="0">
                <a:solidFill>
                  <a:srgbClr val="000000"/>
                </a:solidFill>
              </a:rPr>
              <a:t>Da definire nei dettagli con i docenti, è una tematica che si presta a </a:t>
            </a:r>
            <a:r>
              <a:rPr lang="en-US" altLang="en-US" sz="2400" dirty="0" smtClean="0">
                <a:solidFill>
                  <a:srgbClr val="000000"/>
                </a:solidFill>
              </a:rPr>
              <a:t>“</a:t>
            </a:r>
            <a:r>
              <a:rPr lang="it-IT" altLang="en-US" sz="2400" dirty="0" smtClean="0">
                <a:solidFill>
                  <a:srgbClr val="000000"/>
                </a:solidFill>
              </a:rPr>
              <a:t>generare</a:t>
            </a:r>
            <a:r>
              <a:rPr lang="en-US" altLang="en-US" sz="2400" dirty="0" smtClean="0">
                <a:solidFill>
                  <a:srgbClr val="000000"/>
                </a:solidFill>
              </a:rPr>
              <a:t>”</a:t>
            </a:r>
            <a:r>
              <a:rPr lang="it-IT" altLang="en-US" sz="2400" dirty="0" smtClean="0">
                <a:solidFill>
                  <a:srgbClr val="000000"/>
                </a:solidFill>
              </a:rPr>
              <a:t> molti progetti</a:t>
            </a:r>
          </a:p>
          <a:p>
            <a:pPr eaLnBrk="1" fontAlgn="base" hangingPunct="1">
              <a:spcAft>
                <a:spcPct val="0"/>
              </a:spcAft>
            </a:pPr>
            <a:r>
              <a:rPr lang="it-IT" altLang="en-US" sz="2400" dirty="0" smtClean="0">
                <a:solidFill>
                  <a:srgbClr val="000000"/>
                </a:solidFill>
              </a:rPr>
              <a:t>(SAR) Si tratta comunque di usare tecniche di classificazione già esistenti, con codice visto a lezione.</a:t>
            </a:r>
            <a:endParaRPr lang="it-IT" altLang="en-US" sz="2000" dirty="0" smtClean="0">
              <a:solidFill>
                <a:srgbClr val="000000"/>
              </a:solidFill>
            </a:endParaRPr>
          </a:p>
          <a:p>
            <a:pPr eaLnBrk="1" fontAlgn="base" hangingPunct="1">
              <a:spcAft>
                <a:spcPct val="0"/>
              </a:spcAft>
            </a:pPr>
            <a:endParaRPr lang="it-IT" altLang="en-US" sz="2000" dirty="0" smtClean="0">
              <a:solidFill>
                <a:srgbClr val="000000"/>
              </a:solidFill>
            </a:endParaRPr>
          </a:p>
          <a:p>
            <a:pPr lvl="1" eaLnBrk="1" fontAlgn="base" hangingPunct="1">
              <a:spcAft>
                <a:spcPct val="0"/>
              </a:spcAft>
            </a:pPr>
            <a:endParaRPr lang="it-IT" alt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45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en-US" sz="3600" dirty="0" smtClean="0"/>
              <a:t>Bilancia multimediale</a:t>
            </a:r>
            <a:endParaRPr lang="en-US" altLang="en-US" sz="3600" dirty="0" smtClean="0"/>
          </a:p>
        </p:txBody>
      </p:sp>
      <p:pic>
        <p:nvPicPr>
          <p:cNvPr id="6" name="Picture 10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814" y="78127"/>
            <a:ext cx="2052125" cy="627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images03.olx-st.com/ui/1/01/78/1353670695_458849378_2-Bilancia-elettronicaself-service-Vibo-Valenti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524000"/>
            <a:ext cx="3487614" cy="464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668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en-US" sz="3600" dirty="0" smtClean="0"/>
              <a:t>Bilancia multimediale</a:t>
            </a:r>
            <a:endParaRPr lang="en-US" altLang="en-US" sz="3600" dirty="0" smtClean="0"/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539750" y="1412875"/>
            <a:ext cx="456564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990600" indent="-5334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371600" indent="-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752600" indent="-381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209800" indent="-381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r>
              <a:rPr lang="en-US" altLang="en-US" sz="2400" dirty="0">
                <a:solidFill>
                  <a:srgbClr val="000000"/>
                </a:solidFill>
              </a:rPr>
              <a:t>Goal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smtClean="0">
                <a:solidFill>
                  <a:srgbClr val="000000"/>
                </a:solidFill>
              </a:rPr>
              <a:t>Riconoscere la frutta messa sul piatto delle bilancia, per evitare di inserire il codice</a:t>
            </a:r>
          </a:p>
          <a:p>
            <a:pPr eaLnBrk="1" fontAlgn="base" hangingPunct="1">
              <a:spcAft>
                <a:spcPct val="0"/>
              </a:spcAft>
            </a:pPr>
            <a:r>
              <a:rPr lang="it-IT" altLang="en-US" sz="2400" dirty="0" smtClean="0">
                <a:solidFill>
                  <a:srgbClr val="000000"/>
                </a:solidFill>
              </a:rPr>
              <a:t>Perché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smtClean="0">
                <a:solidFill>
                  <a:srgbClr val="000000"/>
                </a:solidFill>
              </a:rPr>
              <a:t>Inserimento del codice: noioso, time demanding, fault prone, non igienico (il guanto tocca il tasto, poi il guanto tocca la frutta)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smtClean="0">
                <a:solidFill>
                  <a:srgbClr val="000000"/>
                </a:solidFill>
              </a:rPr>
              <a:t>Problematica esistente e in fase di studio, primi prototipi in funzione</a:t>
            </a:r>
          </a:p>
          <a:p>
            <a:pPr lvl="1" eaLnBrk="1" fontAlgn="base" hangingPunct="1">
              <a:spcAft>
                <a:spcPct val="0"/>
              </a:spcAft>
            </a:pPr>
            <a:endParaRPr lang="it-IT" altLang="en-US" sz="2000" dirty="0">
              <a:solidFill>
                <a:srgbClr val="000000"/>
              </a:solidFill>
            </a:endParaRPr>
          </a:p>
        </p:txBody>
      </p:sp>
      <p:pic>
        <p:nvPicPr>
          <p:cNvPr id="2050" name="Picture 2" descr="http://www.iosb.fraunhofer.de/servlet/is/4549/Anwendung%20kle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375" y="1981200"/>
            <a:ext cx="2438400" cy="36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814" y="78127"/>
            <a:ext cx="2052125" cy="627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710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en-US" sz="3600" smtClean="0"/>
              <a:t>Bilancia multimediale - problematiche</a:t>
            </a:r>
            <a:endParaRPr lang="en-US" altLang="en-US" sz="3600" dirty="0" smtClean="0"/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81001" y="4566583"/>
            <a:ext cx="2438400" cy="90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990600" indent="-5334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371600" indent="-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752600" indent="-381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209800" indent="-381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marL="0" indent="0" eaLnBrk="1" fontAlgn="base" hangingPunct="1">
              <a:spcAft>
                <a:spcPct val="0"/>
              </a:spcAft>
              <a:buNone/>
            </a:pPr>
            <a:r>
              <a:rPr lang="it-IT" altLang="en-US" sz="2000" dirty="0" smtClean="0">
                <a:solidFill>
                  <a:srgbClr val="000000"/>
                </a:solidFill>
              </a:rPr>
              <a:t>Differenti tipi di maturazione, differenti camere</a:t>
            </a:r>
            <a:endParaRPr lang="it-IT" altLang="en-US" sz="1800" dirty="0" smtClean="0">
              <a:solidFill>
                <a:srgbClr val="000000"/>
              </a:solidFill>
            </a:endParaRPr>
          </a:p>
          <a:p>
            <a:pPr lvl="1" eaLnBrk="1" fontAlgn="base" hangingPunct="1">
              <a:spcAft>
                <a:spcPct val="0"/>
              </a:spcAft>
            </a:pPr>
            <a:endParaRPr lang="it-IT" altLang="en-US" sz="2000" dirty="0">
              <a:solidFill>
                <a:srgbClr val="000000"/>
              </a:solidFill>
            </a:endParaRPr>
          </a:p>
        </p:txBody>
      </p:sp>
      <p:pic>
        <p:nvPicPr>
          <p:cNvPr id="1026" name="Picture 2" descr="http://www.iosb.fraunhofer.de/servlet/is/4549/Banane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1641085"/>
            <a:ext cx="27432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iosb.fraunhofer.de/servlet/is/4549/BirnenAepfe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678451"/>
            <a:ext cx="2715321" cy="2858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171806" y="4565702"/>
            <a:ext cx="2514600" cy="90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990600" indent="-5334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371600" indent="-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752600" indent="-381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209800" indent="-381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marL="0" indent="0" eaLnBrk="1" fontAlgn="base" hangingPunct="1">
              <a:spcAft>
                <a:spcPct val="0"/>
              </a:spcAft>
              <a:buNone/>
            </a:pPr>
            <a:r>
              <a:rPr lang="it-IT" altLang="en-US" sz="2000" dirty="0" smtClean="0">
                <a:solidFill>
                  <a:srgbClr val="000000"/>
                </a:solidFill>
              </a:rPr>
              <a:t>Differenti tipi di pere e mele</a:t>
            </a:r>
            <a:endParaRPr lang="it-IT" altLang="en-US" sz="1800" dirty="0" smtClean="0">
              <a:solidFill>
                <a:srgbClr val="000000"/>
              </a:solidFill>
            </a:endParaRPr>
          </a:p>
          <a:p>
            <a:pPr lvl="1" eaLnBrk="1" fontAlgn="base" hangingPunct="1">
              <a:spcAft>
                <a:spcPct val="0"/>
              </a:spcAft>
            </a:pPr>
            <a:endParaRPr lang="it-IT" altLang="en-US" sz="2000" dirty="0">
              <a:solidFill>
                <a:srgbClr val="000000"/>
              </a:solidFill>
            </a:endParaRPr>
          </a:p>
        </p:txBody>
      </p:sp>
      <p:pic>
        <p:nvPicPr>
          <p:cNvPr id="2" name="2010_02_19_fruchterkennung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43600" y="1678451"/>
            <a:ext cx="3048000" cy="2858234"/>
          </a:xfrm>
          <a:prstGeom prst="rect">
            <a:avLst/>
          </a:prstGeom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6152272" y="4562694"/>
            <a:ext cx="2514600" cy="90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990600" indent="-5334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371600" indent="-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752600" indent="-381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209800" indent="-381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marL="0" indent="0" eaLnBrk="1" fontAlgn="base" hangingPunct="1">
              <a:spcAft>
                <a:spcPct val="0"/>
              </a:spcAft>
              <a:buNone/>
            </a:pPr>
            <a:r>
              <a:rPr lang="it-IT" altLang="en-US" sz="2000" dirty="0" smtClean="0">
                <a:solidFill>
                  <a:srgbClr val="000000"/>
                </a:solidFill>
              </a:rPr>
              <a:t>Primi prototipi già esistenti</a:t>
            </a:r>
            <a:endParaRPr lang="it-IT" altLang="en-US" sz="1800" dirty="0" smtClean="0">
              <a:solidFill>
                <a:srgbClr val="000000"/>
              </a:solidFill>
            </a:endParaRPr>
          </a:p>
          <a:p>
            <a:pPr lvl="1" eaLnBrk="1" fontAlgn="base" hangingPunct="1">
              <a:spcAft>
                <a:spcPct val="0"/>
              </a:spcAft>
            </a:pPr>
            <a:endParaRPr lang="it-IT" altLang="en-US" sz="2000" dirty="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366868" y="5334000"/>
            <a:ext cx="20713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http://www.iosb.fraunhofer.de/servlet/is/33328/</a:t>
            </a:r>
          </a:p>
        </p:txBody>
      </p:sp>
      <p:pic>
        <p:nvPicPr>
          <p:cNvPr id="11" name="Picture 10" descr="Logo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814" y="78127"/>
            <a:ext cx="2052125" cy="627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80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en-US" sz="3600" dirty="0" smtClean="0"/>
              <a:t>Bilancia multimediale – in pratica</a:t>
            </a:r>
            <a:endParaRPr lang="en-US" altLang="en-US" sz="3600" dirty="0" smtClean="0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39750" y="1412875"/>
            <a:ext cx="77660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990600" indent="-5334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371600" indent="-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752600" indent="-381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209800" indent="-381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r>
              <a:rPr lang="it-IT" altLang="en-US" sz="2400" dirty="0" smtClean="0">
                <a:solidFill>
                  <a:srgbClr val="000000"/>
                </a:solidFill>
              </a:rPr>
              <a:t>Tematiche analizzate: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smtClean="0">
                <a:solidFill>
                  <a:srgbClr val="000000"/>
                </a:solidFill>
              </a:rPr>
              <a:t>Object recognition</a:t>
            </a:r>
          </a:p>
          <a:p>
            <a:pPr eaLnBrk="1" fontAlgn="base" hangingPunct="1">
              <a:spcAft>
                <a:spcPct val="0"/>
              </a:spcAft>
            </a:pPr>
            <a:r>
              <a:rPr lang="it-IT" altLang="en-US" sz="2400" dirty="0" smtClean="0">
                <a:solidFill>
                  <a:srgbClr val="000000"/>
                </a:solidFill>
              </a:rPr>
              <a:t>Analizzare poche tipologie di frutta 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smtClean="0">
                <a:solidFill>
                  <a:srgbClr val="000000"/>
                </a:solidFill>
              </a:rPr>
              <a:t>3 tipi: 2 facili (ossia discriminabili) 1 difficile (simile ad una delle due precedenti)</a:t>
            </a:r>
          </a:p>
          <a:p>
            <a:pPr eaLnBrk="1" fontAlgn="base" hangingPunct="1">
              <a:spcAft>
                <a:spcPct val="0"/>
              </a:spcAft>
            </a:pPr>
            <a:r>
              <a:rPr lang="it-IT" altLang="en-US" sz="2400" dirty="0" smtClean="0">
                <a:solidFill>
                  <a:srgbClr val="000000"/>
                </a:solidFill>
              </a:rPr>
              <a:t>Molto testing</a:t>
            </a:r>
          </a:p>
          <a:p>
            <a:pPr eaLnBrk="1" fontAlgn="base" hangingPunct="1">
              <a:spcAft>
                <a:spcPct val="0"/>
              </a:spcAft>
            </a:pPr>
            <a:r>
              <a:rPr lang="it-IT" altLang="en-US" sz="2400" dirty="0" smtClean="0">
                <a:solidFill>
                  <a:srgbClr val="000000"/>
                </a:solidFill>
              </a:rPr>
              <a:t>Provare pochi classificatori, spingerli al massimo</a:t>
            </a:r>
          </a:p>
          <a:p>
            <a:pPr lvl="1" eaLnBrk="1" fontAlgn="base" hangingPunct="1">
              <a:spcAft>
                <a:spcPct val="0"/>
              </a:spcAft>
            </a:pPr>
            <a:endParaRPr lang="it-IT" altLang="en-US" sz="2000" dirty="0" smtClean="0">
              <a:solidFill>
                <a:srgbClr val="000000"/>
              </a:solidFill>
            </a:endParaRPr>
          </a:p>
          <a:p>
            <a:pPr eaLnBrk="1" fontAlgn="base" hangingPunct="1">
              <a:spcAft>
                <a:spcPct val="0"/>
              </a:spcAft>
            </a:pPr>
            <a:endParaRPr lang="it-IT" altLang="en-US" sz="2000" dirty="0" smtClean="0">
              <a:solidFill>
                <a:srgbClr val="000000"/>
              </a:solidFill>
            </a:endParaRPr>
          </a:p>
          <a:p>
            <a:pPr lvl="1" eaLnBrk="1" fontAlgn="base" hangingPunct="1">
              <a:spcAft>
                <a:spcPct val="0"/>
              </a:spcAft>
            </a:pPr>
            <a:endParaRPr lang="it-IT" altLang="en-US" sz="2000" dirty="0">
              <a:solidFill>
                <a:srgbClr val="000000"/>
              </a:solidFill>
            </a:endParaRPr>
          </a:p>
        </p:txBody>
      </p:sp>
      <p:pic>
        <p:nvPicPr>
          <p:cNvPr id="5" name="Picture 10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814" y="78127"/>
            <a:ext cx="2052125" cy="627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188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en-US" sz="3600" dirty="0" smtClean="0"/>
              <a:t>User profiling</a:t>
            </a:r>
            <a:endParaRPr lang="en-US" altLang="en-US" sz="3600" dirty="0" smtClean="0"/>
          </a:p>
        </p:txBody>
      </p:sp>
      <p:pic>
        <p:nvPicPr>
          <p:cNvPr id="6" name="Picture 10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814" y="78127"/>
            <a:ext cx="2052125" cy="627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05000"/>
            <a:ext cx="8540262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255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en-US" sz="3600" dirty="0" smtClean="0"/>
              <a:t>User profiling</a:t>
            </a:r>
            <a:endParaRPr lang="en-US" altLang="en-US" sz="3600" dirty="0" smtClean="0"/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539750" y="1412875"/>
            <a:ext cx="456564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990600" indent="-5334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371600" indent="-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752600" indent="-381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209800" indent="-381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r>
              <a:rPr lang="en-US" altLang="en-US" sz="2400" dirty="0">
                <a:solidFill>
                  <a:srgbClr val="000000"/>
                </a:solidFill>
              </a:rPr>
              <a:t>Goal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smtClean="0">
                <a:solidFill>
                  <a:srgbClr val="000000"/>
                </a:solidFill>
              </a:rPr>
              <a:t>Riconoscere gruppi di persone dall’alto</a:t>
            </a:r>
          </a:p>
          <a:p>
            <a:pPr eaLnBrk="1" fontAlgn="base" hangingPunct="1">
              <a:spcAft>
                <a:spcPct val="0"/>
              </a:spcAft>
            </a:pPr>
            <a:r>
              <a:rPr lang="it-IT" altLang="en-US" sz="2400" dirty="0" smtClean="0">
                <a:solidFill>
                  <a:srgbClr val="000000"/>
                </a:solidFill>
              </a:rPr>
              <a:t>Perché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smtClean="0">
                <a:solidFill>
                  <a:srgbClr val="000000"/>
                </a:solidFill>
              </a:rPr>
              <a:t>Lo user profiling è una attività che unisce il marketing e la computer vision per capire la tipologia di persone in un ambiente commerciale (single, famiglie, coppie)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smtClean="0">
                <a:solidFill>
                  <a:srgbClr val="000000"/>
                </a:solidFill>
              </a:rPr>
              <a:t>Problematica sentita, soluzioni richiestissime in ambito commerciale</a:t>
            </a:r>
            <a:endParaRPr lang="it-IT" altLang="en-US" sz="2000" dirty="0">
              <a:solidFill>
                <a:srgbClr val="000000"/>
              </a:solidFill>
            </a:endParaRPr>
          </a:p>
        </p:txBody>
      </p:sp>
      <p:pic>
        <p:nvPicPr>
          <p:cNvPr id="6" name="Picture 10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814" y="78127"/>
            <a:ext cx="2052125" cy="627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136" y="3675856"/>
            <a:ext cx="3484989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136" y="1219200"/>
            <a:ext cx="3501355" cy="2348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960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en-US" sz="3600" dirty="0"/>
              <a:t>User </a:t>
            </a:r>
            <a:r>
              <a:rPr lang="it-IT" altLang="en-US" sz="3600" dirty="0" smtClean="0"/>
              <a:t>profiling – in pratica</a:t>
            </a:r>
            <a:endParaRPr lang="en-US" altLang="en-US" sz="3600" dirty="0" smtClean="0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39750" y="1412875"/>
            <a:ext cx="776605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990600" indent="-5334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371600" indent="-4572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752600" indent="-3810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209800" indent="-3810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r>
              <a:rPr lang="it-IT" altLang="en-US" sz="2400" dirty="0" smtClean="0">
                <a:solidFill>
                  <a:srgbClr val="000000"/>
                </a:solidFill>
              </a:rPr>
              <a:t>Tematiche analizzate: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smtClean="0">
                <a:solidFill>
                  <a:srgbClr val="000000"/>
                </a:solidFill>
              </a:rPr>
              <a:t>Object recognition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smtClean="0">
                <a:solidFill>
                  <a:srgbClr val="000000"/>
                </a:solidFill>
              </a:rPr>
              <a:t>Behavior understanding</a:t>
            </a:r>
          </a:p>
          <a:p>
            <a:pPr lvl="1" eaLnBrk="1" fontAlgn="base" hangingPunct="1">
              <a:spcAft>
                <a:spcPct val="0"/>
              </a:spcAft>
            </a:pPr>
            <a:r>
              <a:rPr lang="it-IT" altLang="en-US" sz="2000" dirty="0" smtClean="0">
                <a:solidFill>
                  <a:srgbClr val="000000"/>
                </a:solidFill>
              </a:rPr>
              <a:t>Online learning</a:t>
            </a:r>
          </a:p>
          <a:p>
            <a:pPr eaLnBrk="1" fontAlgn="base" hangingPunct="1">
              <a:spcAft>
                <a:spcPct val="0"/>
              </a:spcAft>
            </a:pPr>
            <a:r>
              <a:rPr lang="it-IT" altLang="en-US" sz="2400" dirty="0" smtClean="0">
                <a:solidFill>
                  <a:srgbClr val="000000"/>
                </a:solidFill>
              </a:rPr>
              <a:t>Preparare alcuni esperimenti (il protocollo è già pronto) </a:t>
            </a:r>
          </a:p>
          <a:p>
            <a:pPr eaLnBrk="1" fontAlgn="base" hangingPunct="1">
              <a:spcAft>
                <a:spcPct val="0"/>
              </a:spcAft>
            </a:pPr>
            <a:r>
              <a:rPr lang="it-IT" altLang="en-US" sz="2400" dirty="0" smtClean="0">
                <a:solidFill>
                  <a:srgbClr val="000000"/>
                </a:solidFill>
              </a:rPr>
              <a:t>Molto testing</a:t>
            </a:r>
          </a:p>
          <a:p>
            <a:pPr eaLnBrk="1" fontAlgn="base" hangingPunct="1">
              <a:spcAft>
                <a:spcPct val="0"/>
              </a:spcAft>
            </a:pPr>
            <a:r>
              <a:rPr lang="it-IT" altLang="en-US" sz="2400" dirty="0" smtClean="0">
                <a:solidFill>
                  <a:srgbClr val="000000"/>
                </a:solidFill>
              </a:rPr>
              <a:t>Provare un classificatore già pronto, approtare eventualmente modifiche</a:t>
            </a:r>
          </a:p>
          <a:p>
            <a:pPr lvl="1" eaLnBrk="1" fontAlgn="base" hangingPunct="1">
              <a:spcAft>
                <a:spcPct val="0"/>
              </a:spcAft>
            </a:pPr>
            <a:endParaRPr lang="it-IT" altLang="en-US" sz="2000" dirty="0" smtClean="0">
              <a:solidFill>
                <a:srgbClr val="000000"/>
              </a:solidFill>
            </a:endParaRPr>
          </a:p>
          <a:p>
            <a:pPr eaLnBrk="1" fontAlgn="base" hangingPunct="1">
              <a:spcAft>
                <a:spcPct val="0"/>
              </a:spcAft>
            </a:pPr>
            <a:endParaRPr lang="it-IT" altLang="en-US" sz="2000" dirty="0" smtClean="0">
              <a:solidFill>
                <a:srgbClr val="000000"/>
              </a:solidFill>
            </a:endParaRPr>
          </a:p>
          <a:p>
            <a:pPr lvl="1" eaLnBrk="1" fontAlgn="base" hangingPunct="1">
              <a:spcAft>
                <a:spcPct val="0"/>
              </a:spcAft>
            </a:pPr>
            <a:endParaRPr lang="it-IT" altLang="en-US" sz="2000" dirty="0">
              <a:solidFill>
                <a:srgbClr val="000000"/>
              </a:solidFill>
            </a:endParaRPr>
          </a:p>
        </p:txBody>
      </p:sp>
      <p:pic>
        <p:nvPicPr>
          <p:cNvPr id="5" name="Picture 10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814" y="78127"/>
            <a:ext cx="2052125" cy="627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051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Semantic </a:t>
            </a:r>
            <a:r>
              <a:rPr lang="en-US" sz="3600" dirty="0" smtClean="0"/>
              <a:t>Vision Robot</a:t>
            </a:r>
            <a:br>
              <a:rPr lang="en-US" sz="3600" dirty="0" smtClean="0"/>
            </a:br>
            <a:r>
              <a:rPr lang="en-US" sz="3600" dirty="0" smtClean="0"/>
              <a:t>(in </a:t>
            </a:r>
            <a:r>
              <a:rPr lang="en-US" sz="3600" dirty="0" err="1" smtClean="0"/>
              <a:t>collaborazione</a:t>
            </a:r>
            <a:r>
              <a:rPr lang="en-US" sz="3600" dirty="0" smtClean="0"/>
              <a:t> con </a:t>
            </a:r>
            <a:r>
              <a:rPr lang="en-US" sz="3600" dirty="0" err="1" smtClean="0"/>
              <a:t>Robotica</a:t>
            </a:r>
            <a:r>
              <a:rPr lang="en-US" sz="3600" dirty="0" smtClean="0"/>
              <a:t>)</a:t>
            </a:r>
            <a:endParaRPr lang="en-US" altLang="en-US" sz="3600" dirty="0" smtClean="0"/>
          </a:p>
        </p:txBody>
      </p:sp>
      <p:sp>
        <p:nvSpPr>
          <p:cNvPr id="2" name="AutoShape 2" descr="data:image/jpeg;base64,/9j/4AAQSkZJRgABAQAAAQABAAD/2wCEAAkGBxQSEhUUEhQWFRUVGBQXFxcVFxUXFxccFhgXFxwYGBQYHCggHRolHBcUITEhJSkrLi4uFx80ODMsNygtLisBCgoKDg0OGxAQGy0kICQsLCwsLCwsLCwsLCwsLCwsLCwsLCwsLCwsLCwsLCwsLCwsLCwsLCwsLCwsLCwsLCwsLP/AABEIAJMBVwMBEQACEQEDEQH/xAAbAAABBQEBAAAAAAAAAAAAAAAEAQIDBQYAB//EAEcQAAIBAgQDBQQGBwYDCQAAAAECAwARBBIhMQUTQQYiUWFxFDKBkSNCUqGxwTNicoKS0fAHFSRDouEWU/E0RGNzk7KzwtL/xAAbAQACAwEBAQAAAAAAAAAAAAACAwABBAUGB//EADMRAAICAQMDAgUDAwQDAQAAAAABAhEDBBIhMUFRE2EFInGBkRQyoSOxwULR8PEzUuFi/9oADAMBAAIRAxEAPwDJYkaj1/nXGTZ7/JCNLhfgfAd/SqbYUIQvovwDzC5Hxo4tiskI2uF+EPy6WqrJsjVUvwNQ974fnUd0SMYqXRfgmBG3nQ8jNsfC/AzCjQ+p/Grk2BihF3wvwRYw6Gii2BmjCnwvwSJay1VsKMIbVwvwQst39B+dEmxcoRc+i/Bz/wAqlspxj4X4DuT9EbXvqaXue40rDF4ui/CGcF0j+Josr5A0ONKDtLr4IZdZT+yL/fVpugckIvL0XTwBYlXYry2ytrY+lMi0uphzwnKvTpO/ArYxy4SRbsoDaELcAa2B0PXrVqCq4vgks73KGSK3LnhJFNx2ZXYGMk6G4PTwrRgTSpnK+Jyx5JJ4/uekDB4dwns2DgxCFY7sMc8c98q5rwyOLNmzWsCCBVuEXyjPDPli0pcL6WWOCwGGWWKF8ByjOyreYSO1swBKzZiBuLFbakeIFJfDqjppQlB5VktpPhJL8ozXIjuoVbA5tTvsbfHasrk7Z2seKEoRtK2uQSHABQe81yrEd5tNvOreVsGGkjHn6heFhlFws7jRSNSbXJ8fSo8iCjpn0v8AhBqpMcoaUMQSDmVW28NKpzD/AE/HRfgOw+IPJPiQPTVv96pSLeKNp0vwUeK4IvWCA3AOikb77GjWaS7sRPRYZ/6EVOM4BGP8m37LsLfOmLUT8mPL8Kw/+n4YHBwnKxKK2g2zA+ZpjzNqmZofDowluimHYjFZ8oy5cp69b0lJp3ZunOMoqO2q9gCaT3vX+dNRjybbfABh1vKv7QpzdRMMYqWZfU0kEd1U/alc/IH+VZG3Z3oYk43S5ZVdmOFLi8YY3JCnOxK2vp6jxIrZdQVHAWOOTUTvpyegYjgiYLCSRxszBmXVrX1IHQUnJdWdbTYoQ+VLyZMxCxY72c+hZ7flSdz6Gj0o05NLv2Imm1Pq/wCAWr5FtxT6It5J/wDCk+JA/wBVvypfO6jZcPS3UvwVWDnDNqTre9t9mNMkmkZcUoSl0/gv+EcRUFWUSkbglD/9aXzGVmlPHOG1L+DcYPtVBFm9oVry2y23sBtWuGoj3OTqfh+STj6bSryZ3tHxbC/5LvnP1X8LeNJy7ZcxbN+mU8brMomDwnazF4VHihlMaO5c2VQ1/J7XGw61qhW3qcLNJrI242Adoe0WIxhU4iVpCgst7aDra1FFUxGWUWqjFL6Gw7O4dYsOi37zDOR118vDasGWTlO2ej0uCOPTJe1/krpdSPUUvubZcpEkYteqYcY0yCUa/A0SFTXI8AeNUWiIDvfD86u+AK+YeE1JvVWGo82Ngjve3i1W2BCL5G4mK4J1q0yskLRIsR0qrLUXSIQveN/D86K+BdfOMca6VaBkuS3ji+j+FIb+Y6EI/wBMg4RchhbS5PzNFkE6S+U/JBPGea1vAUafAvJH+q68DI0IdL+BqN8CtrUo2RcTwatKmYXDafEDSjxTai6F6zBGeSG7uDYnsuCGdWsFKgg63LMRYHppToajjkwZ/hC3XFjeTZgNN1+FA5cjvTql9DU9isS30sANrjnQ67PDcsAPOMyH1jTwo1K1QqcI48sZtcXT+j/+k/aSBRPdRZZAZlHgJFzkfBiy/CkZP3X55OjpH/TUH1i2vwVsQsQf1PxIpLNsVyn7Bh0cW2yoPvahGrhhPgfNj95qFoEwWLDqQmoUxgnpfcj4aUTi4rkRDLGbaXYMdyWIv9UfiaEckkAzElfHe9WiS6EkYsGKgXsP96lg7UuhniLufWtC6HMkt02Vk51PqadE5+XqyPhAzSgnpf8AOjycRM+kW7Oi8w8v0aeQlb+vnWVrk7WOXyJe7ZL/AGTxZsXI32Y2/wBTKPyrdJcJHC0nOScv+dTcdsmtEN9XG22gvrSMvQ7Gm6sws2iC/UJ95LUhdTRN1AqXk6+v3tTkjnSnzZacRky4OIfaYH7iaXFXlNeaW3SJ+QLs3rMPABj91vzpmbiJk+HtyzJG5wOBhIJZNtrEj8KzQp9TsZk4tKJJjcJGVDm+ZdF1018qt0otgxtzSZXcR4YjRhsxzNa4IUqADYa7ipFpJF5YPJNprghk7OAyrECpFrlg2XN6Z9L0acrpGaWPG4JtcdzGdpMIsUzIgOmmtr+htpWrFJtcnF1+KMJqMEXvY3hU+Z3ZbAAA3Pe1tYAXvbalZqf7TXoVkxJyy9+h6D7L+z8qD0zoLLwupE2C8k+VD6Qaze7GnBDwT5VXpsv1fqN9iHQJ/DU2F+r9RrYIeCfKh2BLKMOCH2UPwqtjL9UjPDh9lPlU2Mv1V5EbhYP1E+VVsZPViNbhv6iffU2yL9SPkb/dC78tNrdaijIFzhYn90L/AMtPmalSL3wJP7v/AFR/EaHYxizryRDhgUaIB1941HFlRyRXRif3WpJYIbn9arplOS3W+oxuDrcHIbj9fxqUyrjd2QY3hAILBWzLqpzCwIq1aKnGM655CXwIaMrY2LBtCL7aa2271RXRcqk0mDt2eS4NnFvBl/MUVsS8cG7sP4DwVYsTC45nddd8uzHKb28iaODe5CNTji8UqfZhTYNJoQzE3gZ4jlANw5La+jiT+KipSj9AMUnDKpJfvin911/gFGAh6tJtb3R40rbDybvUy9or8kqYLDk+9J0A7nhf+dTZB9ynlzrnavyCYgRriEiZ2EbxsUbJrnVtRa+2Ug0Twxq7FfrMqmltXPuT4PheHUHI7AFr/o21NtTv4/hVbYy6yLjKePpDr15Jf7viBJEp1Fv0b1Xpx8jP1GR/6P5RA/CVtYSD+Bx+VV6a8h/qH3iMbhmjWYajwYflVbPcv114Kc8AkFzdPmf5UZnUFdlW3Zmc30Tqb5rAeZNNjNGLJpZ9yKCODCmxPNk62UlV8e7cfM/Krk55OnQrFDBpXeR3LwuQpOLQkfo+7qP0TbdRcXpTxT8muOt07XR/hhnAeKxByMKqq5HeyAroPG61cvVjyysMtHke3GlZccV4t3VEy5wb21A6b6sNxeh3yl1HuGPFygEyYVwLxN025ulhbcXFTp2BaU1V/wAELcLwTaAuu3+YOnkwovUEvSRfdBmJ4Hh50RDLIip7pCo3S2utSE4pthajBOeJQS4XuF8I7CxoxaPGRMSLWdShHx1p04+oqTMGnn+lnulCX9y6j7PSAWV4m/ZkX86StPJG2XxLDJ2019UV/FMHIpy5didiD+Bpc4SXBq0+bHL5rKzGswUAqRqo1B8aCmPuPVMjnxX+Ij/VFXbqwaSe3zZlMG3O4hc9WY/IGtnTEcK1k11dl/gu8VwfE84yLPo2hBuDYbDQa0mM47aa5N2bFm9TfGXHg32WtApdBCKphJjctVQQwrVUXYhWhcSWJkqtpdiFaqqLsRlqNFpjctUXZ1qooW39XqEFtVlDXXSo0WmUvGe2EeEnbD+ziTlhc7szAl2UOwABAAXNl9Qa0LFSXByHrt05XJpXSqi9kdHWOWMHJLGsig7jNuL+RBpM1XQ6GmyvInbunV+SCZRlb0pb6GqP7kUEHaKESctg2YME0ublTb4akfKrUGlYEtTj3ON8ju0nHlw+QkB8+axVu8LW3Xw3+VXGDydAM+qhpknPuWXAuLOyPOiZ2EMrxgG5LoO6oXqRct+6avEnvpi9bOL06nDo2vwx3BW9mkhw8m+IQh2vpnJzH/XYjyBo6qV9mBO3iV/uXK/yvxZavh7Eg7gkEeYqnAdHLuimhIIbNepGFOy5TuNGW7X4Xvu0suhUHDrp3SSEYHxHum/nRSEpdW39PZkHZ/tmnMiwsidFj5t9321UdL6Xo1j+WzKtavV9Jvnp9zbctQepodqNm6QuQeH31NqK3MaQBUpFpsreJ8VjgHeOtr2FtvE+AoG10QxLi3wim4nxRsaqrGhw8Ivrmu8nmBbT9o/ACpknFdhenxZcltS4fev7GW41EsbZY1sApv538+tVjk5csHV4oYqUF9QjAREQA215U5HqbIKGf7x2lj/QX3LngXDEwcBeSwIF5D4ncJ6CrnJzfsDpsEdPDn9z5b8Ip8UjTfTy65yojQj3VLgXI8SKvco/KvuDseZerJcf6V/n7kmHjhAd3RQAWNwLaA26UtylwkasePDUnJVRV8KmeSYlZHWIMBlzEg36a+VaJpRhyuTl4ck82oahJqCNnHtpWA9FSXQlQ1YLRn+LzYhcQEWQhZLZfAeI/rxrRjUXG2czUSyrKoxfDBhj8UP82/y/MVa2gN511oJj4/il957jzC/lUpeS1kmv3InXjpY3dIyfGxB+dA4miGZDeGQQLLzEQoxBGjZl162OoqSnLbtKxabGsnqR6l5LMLb0uLNOWL2svmmsDsbAnfwrY5HPjHoDcLxxlzG2gtQY5uQ7NiWOg00wSMNUWNNVZaQl6osYzVTZaQ0tQthJDb1VhUIHqrJtPI+I8Qd5GfM2rEjU6a6WrVGKo4eoz5PUdPozddiuKyTRMJCSYyAG6kEXsfMfnSMi2s6OjzSyxe7saWEhmVToGZVP7xA/OhTt0aJ/LFy8JnkvaiYvjcUx3OIn/wDkYAfIAVvZ5WH7T0fs1Pfh+EJ6CZP4JmIHycVlzKjt/DHe5L2/2/wN4xjHWF2iUMRZdSAFzBtT5906eVJjT69Do5N0V8vMuyMVwlszlshMiEyG1u8SCL+W4NMyWl7GHTKM5fNH5k7M7xcMJSrEnLpr9/33rVhrbwcT4i5+s1K+C+7KdpRhFW8Razl8+axBOgyj0ApeXG5StGvRayGPA8c06fU1mKxj4mOHFwLGVZzG8bkjlzP3Fynoh94eB08KB4+eTVj1jqKSTXZ+f/vk1ntauiyPJGjGyuHcL9ILDTqc2h+NRS3D/wDwtxaddVXh9vt0B5mkCMQ0JZQWZY2LFVuADYgE+Zt1oJSaVodilCUkppq+lo847Q8amdsknL0tZitmsDe2vmPuooVNWZ9XknjlspUBKwjjgxMajPHI4Og3Zbgnzok5bnGzPKONYo50uVLkPTt1LfvX+GX/APNR4peQ4/EsfeIYvb1ut7ei/lQ7Mnkctbp+6YRD20DnLnCX2LjQethQuGQdHWaWXCKLiXOLlhypQ11W0isSxBIdhcagA2voKZCMV1MmonlcrSTj2V9wKHjmM2ALdP0eY6elE8GJmaPxTWx+Xbf2AOJcRmZvpRlNtiCv3UcMMY9DLqfiGfL+9UbH+zQc0yNKx5cYRI13uzMCRfwA71LzQgmr6m74dqM84tLouPp3Zq/7shxswjE6iCJhmQsA7sTdd9CDZmPWygVWHGm77DdbqZ48ai1cny17eBvEOCDKA5yzJE8nKJVczLKyRhGOhUkC/UBlO1GtGvJnl8db4eOlaKbi3ZdZI3TDTibJDKSI2Q3xEUsQKEfYKysw693ypkdMouzHm+LTyxeOKq2/wSdnuzUCRw55JEd5VRoyEzJKFu9225YUgjqSQOlBkxqTtv2NGizTwwpRu/mv2NWezcYIHMYDub5b6synQ2Ow8PnSXpY31OnH4rkr9q7+fFgXF+FCLVWJFlOo11LDU6W93qBvSsuBQ6M16TWyzcSX/OCpxXDROYhsyyx69QGYK33G/wAKDE1deQ9XF7N3dchU3Y0AG0wN5VCk5QBCVdjK56EZHFvLzrd+lVcM4i+LeY/9gc3AYEM+eSVkSITI0fKIkjZ0jAvcjOGZgbad2heBK+SR1+SSVJcuiaHsWhkEfMm0MYMpROTJnW942vc2+Ox0FF+nXkV+vkldL/JXYrg/KgSVZVkzKWOQMyaSGMAPbTa+ttdBScmCldm7Ta9yntqgFsTnXLex6G1/urLtpnWll3QaumW4kdDcaXuCbX0oFJpmrZGUUgvhmMVMw1I0vYbfCmY57ROoxOdUWkXEI20Da+B0P31oWSLMcsM12JWI+dW2gKGGhbCSEYmhbCSIHJNBbDSQ3Uje3xqnYVIQk+NU7JSZS8V4sq51VgzBJCbEELlGt/PWok2W5RSa7nnBy7kkemtb1Z5eW2Tts0vZbtBFh05bhu8xYvvuABcfCk5ccpO0dDRanFjjtk/ubmCdfo3Gq3VrjqFc6/6azrhpnVlHfCUV3X90ZXj3CcLh8ViDiXeeRppmWDDlVChnYrzZmBsxBByKCR1PSuhKSPJ4ozkrSCMRxeEYWXDwx8jk2kjzyM5kLlFlS7AWNsrAD7DeNJlWRcnRxvLpJ3Hm+H/gp14uXweIgK5bZZsw/diAt6ka/rGh2baryaFqHk3uXDUH/ix3Y7g8krRyRwztGM/OkI+itbQBrWOo2vR5Y2nZk0eeEZxabt8MssdwrKpfEzQy4fmS3jhF5UuSQBKy5Q+Y2IF7WPwFbYpV1HzebPLIpRW1N9fqVfHjgMLMYfYpHypCxL4pxrJFHKRZEG2e1+tq1nAbv5XwCYjtBzMOMPhYFw6I/OOWSSRmaMEqSXPS5Onl4UEnTtmnFHfHbF9LYdxLjcjSpiEjOQd5msrKWT3mS+n/AErPGFd+TsZNVJqLSuK6v6eDRHGHDjE4p7MPZwMqtcpzpYURMxHvMhla3/hsarHjcrC1urWJQb8p/gwHF+JCeUst1RrXXQkAaAD5X+NOx49iMGr1a1Erj3PTeDwwhSsmEfOi4Zp4zCCuQEqkqKNC8oEYsPst40bVVJrkTGTkp4oT46r3fgkxmAwxEK+xkGzXy4dO7aCRHZ2vYEO8TWzE929hanRXHJgz5U5fKV2D4PhYgBJhZJuXGmHkYRCMXfPK84zsLsEeIKRroSKLahDySfN0Z7jHDsKJFRSeYsEcXI5Eyu03L7snc3ZmKG3XML0LSHRnKuSlfsxilzE4eZQgzMchsBYm9xvorHS/umg2vwOWWHaQsOCxWEljdoyjboJe6GGx0Yi9ri43FxQTSS5H4MmTfcHde5oT2oDsrEypMMwkDiKaHKATZBIfIaX6mlbaVnR9aOR7GqEPFnlIMEmE+t3FBwrG+hJS+W5HgaGUFJ2xmDM8cduJprx0COD4HFgy2wCsZMpZpDEwOpIETObEm2ynYU7FGSVR5MOsnjlLdlUov2ZeDiXEmVQ2Hg5bXfLNHCYxmCCzHm2T9IlgbHvCm/1F2Malp3x6j+6BsRjVeFhHgIEnWSHClRGjJzA9xGysAylrML3INrXqlOb4cQnpsFblk5LvAM75Obg4IJLkgAQSpJzO7ZQHzqdNDqOtVJf/AJHYcsXSU2qJJ8Y9jIMLCEBDAlBeytk11ue8bVjeSXXajuY8GO9nqu3/AJB4OJs5CLBCWYFQAmpLG/juKBZtzrajVLSLGtzySSXP4LFJJbsThYbBheyrYHKO772u4Nh40dz67EZmsNJes+f+eDPY+DFCQxJw7DuCrBTljBIYk3F3F2BDDy61rjua/acTU+nGdLI6A8ZxKaLK8vDcMisSR9HoboO6QrEjQhrGx2NVKVdYkxw3uo5HYCvaGyhTg4LBVX9G/Q3Lb+8diaD1l4Q5aKV3uf4Hf8RgH/sWGtmLEFHAsRbLa+wOtvGo8ya6BfpMid72UUk2vQeQ2HkKztJs37mo0bJ5wV1/A2rIztxi1Q/h2IC5tCdtgT86uDorPByDJMUraGNm9VprlF9UZ1jnHo/5Ahi0uQokUg7D+RoG12G7ZPrTEwDE4i5J2NwdOltquLe4rJFKHBdu1ObMiREaAYhM1VZdAfEpbJcMqarYsCV0N9QOlr1QSunRjsRFaWaV8gE6yKGjvkvYHMtxsbG43vemudpJdjDHDtnKcv8AUq6mbxODuLjbfy3A0rTGfk5GbTOvlInTzorEuNcGr4Hxl5Th8HFYFskZkOgXM2pve1hdvWkSwtu2dKHxGGPHtSt1yyk43jubiJZc/MZpHbOBlz942YKNrixtTafc56nGKW3gk4bxblurgkOrBgwtcEbHWluMl0NmPPjlxPv1CMT2ni5ssvskMkj5QufMsK2HeJwyEKxY2bU2v0p2OLrk5+syRTqDddB/Z3HSB4M8zmKFJJMrO2RO6wsqbe8wNrUM3w0O0uFboO15ZcRE4uQYY5ABmZpIicguoZpmB91UDMT4nQamkxg+qOnn1UEmpfau7M1225j4qTEGNkimIMDFSFaNQEjsSNTkVb/Gtqdnm8mKUH8xT4ZczEBgndY/W1sPdFupoX05GYrcqjwarsPPHJG0M6cxI3SfJf3lDDOoI8Rf+KkZVU1I6Whk8mGeC+eq/wCfUZ26xknMMDsAsLfRpGqxwlGUFJERdO8hUgm5sbXpitMyS9OWNO3uRnYMOzjMScneF79QL7ehonJIDHinPl9D2PhfGJnWJkmi+nAjiAiYMJIgshEhLECOLJmB1vzToOlym3HgHFghDL891z/YhHD5sk0cIw5jbIMgEoTELiVdXbmc0shiEeIGVWsAreVOSdmGWROCTfK4+3Y7FQYpIsRGDEY4mCwIomiLxRxRo5QLLmyopvY5iSH1FEJbTK7iHZ95MUs1sOZI8VkldGlIKYeLNnlXm2TRFGQWJJAvrVUEp0qKvjva2fB4mWLkwhlUpGwMuTlyIcrImfLyyrAhLWBv53jlRIY4yXUzPavtVJjyhkRFycw90uSTIQzasTZe6LKNBr40LlYyMdj4KLPQbRqysdzT439RVbS/Wkel/wBkk8mWYrKqhWjAQrm1YOc5+ygtY7DXUjSjhAmTVSpJ8o2eNnkLRyJKPdJEMUalpc3s6541dtFXMLi9rIfE05JoyTnjn0jX3Mt2PwMjYrHkYpixmMJkjRWzlnc87W4VltdToAWPeFAlywpySiuC3waTRwxkmQrhoMMyNDGJLsqArEIxIQzaata1mverS7AykrtcFN20afCYMIMRLLmyIXdWvZ25/wClP6wCjU6C1DKCodgzzjNbXRkuzXHsUMVCqSXLOq95Q/vGx0uCTYnTMNeorOsELtHSn8T1Dg4ylaPW29qKvaZADGCgbDtdbxuCsimTa0IF3H1t60ekYVr5V05/4wPE4TEykpzmRcskJKQEEKHiLSRM0x+ibMQDfZSFFU8VgrWzTt+b/BS9tcXiFwcbyTNo6WtFJFnzIVzC8hKABR3SqAk3ANBlxXGmadHrnHLa7mHw/FizANM6A7kliB56VjlhS7Hbx6+UnTnRvMBgsM8QCYwSy7kpPkY+XJlAH30LwquB0ddPdz0+n+UVPGMK0BtIZRfbOoIP7y3B+dJ2NM3evCUL3fwH864ta49fCkM6EYcJhXDTvbTXrRY2KzryG59702zNRFyl3trvQ0hm+VUBYfWZj6/iKBP5h0//ABoP5mhuaZZm2nGX+hUsJRInloWwlEo+0hd0VVU2vdmH1QBrp471eNq+RedSUaiuv8GX41MRljDdxLWjOutuvoOvrWnFymzma2VbcafC7d2T4jstiVVCSpD2AFzoX+r50XqRQr9HmkuGvoANwQjFRwSMhDFblGJ0tcjybQjWmeotrkjI9JP1445dzfwYGIcOkPKUtFzCikWHMkyopJ8VBuB1JFZ4PdzI6eqw+lUMKXP+Of56Hm0cJxEzM+guCxUWAvoNOlaXJQicmOKWpzty4812F7R8FkwcuR7kMAyta1wfzB0NFCW5CNVhlgnSdryVYHX+jTPYyK38zLLs698ThwwuM40PoaXNVFs1aSblmhF+TYYwJh8NiSQUbEYqRFsLZo4UjkC36IXlubblAKWrcFRuyRhDVSWTiuY/UCwnbp/ZJMJNHHPGwYqZNGjY7HwOuvTrRKLSFSzQyT3S/wC/r/uZzh0Cu7C9rgEFh+tbp0sakpbYgafFGeVpFrwnErhDcoxZLEupBBubEEfZy7edKleTozfp1DSv5l9WWnEYkxMSYgD/ALKxhYMDZoXLSYdrHop50fosYpm57K7mX0ofqm/9L5KV4lCR27pbmO/2Rci1hfwsKXubbNXpxUItcW2/YlwfHQpiCg9x1a99B9VtPNTU9OXWyLVYZVDbb45+hH2sjMeKlCu6oWzLYtkGdc2ljp77fxHxp2Kb2mDX6aKzN9L9uClxEsikMZGY2OVg7EgHcA3uNzcedOUrObkwuH0Iji5LMM72a5YZmsxO5YX1Og38KuxVEbyE2zEmwAFyTYDQAX6DwqFjahTYtQh1Qhvf7MljK4gPhjMxMYzZI37pEl4lDsAHY2I3vl2o4C8j4NUmEiOQDCFGcfQs2Hw55C2w94cpf6R2HMNzqObtrRi7Mpw2do5ceI8NlQvJFChihlMU8sg5KEkGwyxyiwJXTzFBdDatI3WF4bHlh/whLJa8YhhUm0ckRJFyT9KV1uRcA9KLchn6eT7lVgAZlUPguQ5aF7ezJiBNCLo2tlVWZ3UXAGwPnVJ2DLG4PkxTcM5WOiM2HMcEkzNGhXnXjD6IFjbvkXVcoPUUFUxm64UbsxYYnE3wrMEQxyhcMRIzCIkd6wAcAglVAsMpuabZlpkyrhknVDARIwkKKMK4zRK4KxG2axRQQz2J7+hBqF7W+hme2yxjAwZEIzNG2blyR6ctjYFtWBuGuxJNrgAUM+g3DGW88+YkUijU5NHCS9U0HDIwiPiEqiyyMB4XNvkaB44vqjVHVZoL5ZHo6RLe+W9cl9T26XCJ8NIVvZfmfConRU42upOcS/2R86JyFrEvIz2iTwX76rcT04kGGns7E72/OqTGSjaommxa6agVbdgRhXUEbiCD666edVyE3BdWNPGI7Xzir2y8Ab8fkrOKcbUjKpv9Zum2wF/P8KZjxN9TNqNXCP7WY2dmzEte97/E610IpVSPMZZyc3KRcf8AE8qplVszbAkd8E6d23XU9KV6Cbs2v4pKMNvDf8ncK4HOGE8o5aLdryGxO+lt9aLJOCjtQnSabUTyrPPhLnkM4hxuX2WKNkIWSSTEK4cd5Qqwe6NbB4JN/wDeqjjSjQWbVueZzvtX0KTg8+WQ/YIIPmD09aLLG4idDmcczfYL7TcfbEBEYX5Vxf1tt8hVYccly2M+IavHP5Ix5KBtSPDpWlHHly0kWfZ0H2hCFZshDkKpZgFIvoPI0vJ+xmvR8517Gr7c/S4SFxmGTETLZgVIzwwOLg/st8qXplUX9TX8VW/OnH/1X9zCxgHMWvoB8TcCnO+xzsaUm3PwERTAsbEpoAtviaBrjk048sXP5XXHARjcQVitmRyxPeVtbWtlKHUetBCC3WaM2eUMVNpt97/ijUcL4iWwmbk+0Bl5EsOZlzDMrAgrqGDohBHn40uL9PK0+jNWSP6rQRnFfNHjgZI0RAD8JmCD/l4qQsP3SD5dKetidpo50o6pxUZJ0vYjHDcPjG5eElMT9MJiFWN7+Eco7rt5NlPrU2vqDHPb2SSSHdqxODFKoYZolEiEbOvdYMh9ANqRBRupHV1MsrjGePlVyZzEYMSC6rkkAJKD3WA3K+BtramxnT5MGXTxyxuKqXjz9Cryjxt6/wAxT7Zy9i7MXknoL+mv3DWpuQLwy8EZ8OvnRANV1FqFHVCGz7A4pkixhjaMOsayd9GJIDLHpMrqUH0mtr3o4sXNWeiS8PnkdQ01jHzY0IwzZzI3Lw/PiszBIypOVrBRYk+NH1FKkY/sThJo4X5bzd7GxRkYaPmurQAkNMwcAQnmEEfWynUWoKHbuC6xGGxcrRj2maMrHHPnjhy4Ns03OyczmHNJme1tiVA86ugN3cuIRinlkPNaNY8RK+WTDZCxw6ooEI5muHPdPqB41dF75dTHYvFSzY2HAzDnhCyrI0b8/wCkXmkry2FrWsDoLanQXoJRbfU0Yc8Yp7o2jYvw+TPM0LKsmIaSS7xSXiZYocyPMkgVV7ygAZgxB3FErQvIsc1uh27EOImmw0pJmjjiVJ8RIRhSyE8081mLzZxmky5VXc2A2vRGflvoZf8AtDaf2HD5ypXmqpAheIq0cNlyqzkKuUkWCrewO1qqXQLG2pWeccw+NJo1LNITmVW0Ys/sIZPKqov1kz1RWtXEb5Po8VcURzTnoRfzqiNUgaTFt9sfC1HQpugSbFk/WPwNvwo1FCZZX5CWwbTOFUgaC5J287daqIWZNpUUsy2JHgSPkbU1UYZ30seuE8TbytU3FLBfUWFWjUKpDopYhW0PetfUegq3JSfJWPHLCqVNfyQYb2OZmMzyQkKbZACSw2XwA87U6ClHryjHleDK/ldS/ANDwlVUtO11f3Sug3HeDtYdCOtW8r6RQuGhjzLNLjtQZwztFHhLrBhozJtzZCXb4bW6bb0aU5K2KeXT4ZbYJtoG4scViXtKzkgBspBAW/TKNBUjKEeQc+PUZvlVr2LHisByYZJQgy4OHJkLe4yyupYn6xaVmIGlTLN8UDocEaal1v8AshOHdmGkTnSP7Nhk1DSDvP0uF89dflepdDFh3Uk6SM7x5oOaRhQ3LGmZycz+LWOw8qbBSfU52rliUqx9e53COETYnPyI2kMSs7kFQFXa5zEefrRN+REHdLuX/BMOUmUjKjLYyKrEsALA3tewLWuL1jyy45PRaLClNONJ91fJacX4oizOs4WTCzkd1zItmjA78brcowzEaCxDWIIqYZP/AEgfEcMXKO+Ve4ND2Sw8wLYPFqTb9HPqf/WjFj+8i095F0fBz46TLC5Kpr2YzhvYSYKxn9nDMJeXG8h+kCIXaVZobqFUbZiATcHamWvJkhatuN+exnOGcORlMsgIiBsqg96Rt8oboo3J6bb0E5tcdzTp9JHI3OXES07PYkNI0ZCokwKBU0CkDT4+dZ80eL7o6mgypTcEqi+EBLCVjy5RnDupc76Bevrf50dptMUoyhFx6tOrslh+mBSVucFF81vpFF7XRtyBp3TofLeo5bXa4Ajj9ZbcjUn57o0nAeJSTv7HiWDzKAcLMdTILX5LNfvZl9wnUMLX10vJBZI7kK02eeizenJ3H+K8me4ljSshypcI1wQToR4j7qXih8vLNer1NZGoxtLugWSErPLGiKwvmANtAdevrTb+RNsyONaiUIxu+fyO/uoH3lCnyYfzofWGfoIt3VfcGx8jRWQSB1IvlYK4HzvTcbU+aox6vdpmo7lJPyrK13B+qB+zcfdTTnSnF9q+ggUeNvX+Yq7BUU+jNF2ZxKQrOXiinbl/RIYkmzOTYZmIJVFF2sLZiBUU13Clp8j6c/Q16ce4OrrmhAYIR3oCFQEw/RsMhLHuy2JD+97wvo1SXYyvHkXDKLgPHcBA2IzxZ0kxUfLUol1w95c186OAADH3BYm2h0obDptFwOL8III5TcuOMgZFdQ7POWtlOqyLGoyyeDsCdBU3JcFxxzdtdg2DtBw7MrM6FlM1skUkahGR+WGGS9wwTfPrc3O1W5R7hwhlSaRVNiME2OGIM0YVRYjlSm14iqtZUTOcxsbrppfMKXvW72Hfp5PE7/cWf/EXCbNnv3pEzLHzyWs8dmzMq2UIHBQWGpAG1NbTMMN8ZWJjuMcIYSlrMzxqDpOQbJJlEd1GazlNwm25q7QWSM07Xcx3a7jUU4hjiVLRIMzoHUM7AFlVGPdjX3R1NifChbJFGbNAGJUINNQs3WInZ2LL9GCAMoNwLedchpWe/U8jSadcEbuTuxqUi3KT6sTTpUB4Qwt5UVA7kSyYts4dbqRfUGx1qlEKeXc7QK5JN9b7/wC9EhEm2x8mMY6G3qBrVKCClnm1VAbFz1piUUZZSyPuDcKmWOYSSIJVHMUo3XOrKD8Cb+orRfHBzYxW9yl07jkwUUhHLkN+iPp8KDfJdUPemxZX/Tn9mE8S7OzYIxSTxgpKMykMD01BG4I8xRt7o8GaOP0srclddR/B+PASAuC4vYoMxuoH9fKlSw8cG7B8RW5puuxteJYvC8qPiDjn+7BHEuqxmKNWVH6EhTfbx3q1GXcGWTBGbr635v2MVxHtGcXLmxRYxKGyRR6C9rKL/ifKm7WlwZZamOR/NxHx5G8A4Kjrz8ScsBIVjlc2BYLnuuyAnVvgNaqU3e2PUDDgxuLzZenjv9juOcQE8iw4KIpCgyIqA8yaxJMknUsTqB9UWo6S5fURGWSdxgqXhf7mlw2NxGi43kvMwVEkNjibZlOSVl0ZdPrXI8az5pqSpHW+G6SeDJvk6vgn7UQ4TENHFIOQ6OGZotEKPlz9xgcrkDQ3tcUOPKo80FrNFkypR9S/r1/JluO9kpMPIrYRziUbMyPArl1y7iRFvlIGt9jWpTjM4k8GfTO2nH3QV2X4lNLM+Fl9+eHEwKWXLIHeJsqsdDqyga/aqliinaDy67Llx7J8+/cB4wLZIV0ESKv7xGZjbxuaTH9zbOrljtxxxx7K/wAlXHGysGB1BBBHlTG01RjjCcZbvHJpYTHM7FTmEhTNcEKGINyAdb6keZrI90FR28bx5pNrm6v6lVxGHlPkQEW1zWsfU+nhtToPerZh1GP0J7YL7kGNkblxyg2eKV1DDQjRZFOnUMXPxpuPh15Ri1bc8am+qdfZ8lt2kw3Mxhk92OWPD4mQjRV50Mcjkerl7AdTRTpIRpYvI6vjv9DL47Fl5XcaZiT6DoPlajjBKKTM+p1LlmlODr/YgLnxPzotqEPPkfVsbVim2+otQoSrIdeqLTadoIjxzj62YeDgOP8AVeh2IetTkXXn68kc0oY3yqv7NwPleiSoDJkUukUvoTqhMYsP+Y5+GVfuv99C38xohH+kq93+KLfs1iIVOWZTqMwJIAYDdbkaE2IBpGZS6o6Pw7JivbNctcX0K3iTrzSY7hGJIB3APifGmY720zNqdqyqUXwwKTc0xHPzKpMbeiFtnVChahBKhBpqiG9CgVyG+T6HFKkNcjyqclOhrOKsHdEidvKrFyl4RGGNWL3MjKHxNWC02NKHzq7BpjsPKUNxY6Ea+fWo+SQk4O+pR4klHPgdfWtUOYnF1EnjyP3BHkub7U1RMWTLzaLKLiWJYAl2kVBlAc5rAa2F+l6CcYdzTg1Goq0rX0JMB2ifDkmFI0kOhky3fXe2bap6V9yfr1DpjV+QvgGJDlhimkOGLGZ1RgpaQAoJFzCzMMxFtL3qTaiqRWGM80nl/wDljEXh4mk5suIliDLyuRGiF1IucxlbukHu7HYkUyKpGPJm3PoJiOMzYj/DRFhC0g5cXdzECwjV2UDNlAFhsCWO5vQtKKsenPO4p/RI0EkyYCIxw2aZlJeS4DNbdUJ2QeWptWRyeR0uh6CGKGlx2+ZeClw8xfE4aUE5WdQR9lxoR+dGoqMZR7mWeWeTLjyr9rdV4Yd24fK7MDYtyhceABNBg+Z0zR8Sbxwc114QH2X43OjFkJAUXL3ygeRPW/z1pmXHGPK6mXQ6rJm/pzja7+Cz7ZTcyCHGc52nWYx3d8zquUSR2/YcSa/rC52o8M93DMev0ywzUoftl/D8Ff2rtM0eLUWGLTOQNllQ8uZR5ZgG9JBRyjQrHk38N8lZhQLhBcsdydlHX7r60qXk24mk9vdkscmQDXu33Asb+P8AKha3D4y9Po+CCbjch7rhZE8Gvf8Ai3FHHDHsZcvxLJdSSaHcWnXkRKq5M7PKVuWsNEU3PjlY+hFFBPc/bgDVZYPBHaqt3+OCx7dY1s8OHJtyMPh45FGg5gTMR55Qypr1U07ars57zzcXCPCZlqsRtEqFNHVATqsh1QhxqEOqEOqiB+DfuH9XMD+zIACfgwHzpc1ydHSy/pv2v8P/AKBbkd1r93b4+FF16CE6e2fboNbU6fCrXBWT5mkhJDqf62q0JyO5CCoCkTQ4V290aeen40LnFdRuPTZci+VCS4dl94W+R/CrUk+hU8GTH+5EVEKENUQ2UbiuU1ye8xvglB8qEZ1OIqyUMarAfAzNVgWN+NQgzNarAuhjjSrQuVFDjpsx9K141Rw9Zk3OiDDlcwzC4psrrgwYtu/5+heqQBpt5Vkdt8noYbIx+UhxKq2pA2IooNoTmxwny0BYTEFAy6EMANd1sb3HhtrTpK+TDgm8Vx6p/wAAssRU2P8A19DRqVmPLgcZGj7FpaSWXrHH3fJnOUH4DNSNRKonY+E4lLJfgExfJxLk80o2wDi66eB6VUN2OPSyalYdZltZKa4p9A7h+B5LgCQMnce/UMCNhS55VJXVM16XRywS27k4vn7ouOItzJRILFQtrbgg93e++lZ4yaR08sIykpdUjOcaMjJ3IykKtbKBbMdbtlHSteGrtu2cPXvI4uOKDjBPn3Zb9k8Z9BiIZFGWSIxnmEoq5iMshcg5cjZWvY6LUk9uRNdwMcXn0koPrHlfY4cKkjweJw+JHKaDEYZ42Niv+ISVCVcaGN+VFqNLgHxrTLpZy9OlLIldWZ2VWhuCCtwddw3XRhoem1K4kb6lhtV9wZEuAvj/ALUXR2JSco0wlOHqlnxF1UaiO/ffyt9Vf1j8Kre3xEv9LGK3ZXS8d2W3BsGc/t2LS0Cd6NH7oxDqBy4o1OpjvlzMBYKra0cVtRlyTlmnfRdF9CixrmV3kdizyMzu3izEsT8STU3BPTqgYx1e4W8NDCtXYt42JVi3E4VZVHVCjjVEOqyHVRB8ExQ3Xf8AHxBHUGqkrVDMWSWOW6IQZI2H1kPgAHX925BHpQ0zUsuGS5de1WvsQs4Hu316nf4DpRJPuJlOEf2cvyRURnHK1qpoOE3DoEJjWH/WlvFZshrpRXQbJimPh+NWoULyayU+xBTDI2I1UQ1qmuY1ye2g+CVHqhqkPuTt60NB2yGQ0SFyfBGra0TQpPkcWoaDtETPRCnIieSrSFynwUk66mtkOhxcy5YORTEYZLkLwsnS5FLmjbp8jqrJ2Y+NAkaG5eQRzrTEY5vk5pja19PCrUSpZntoveycv6ZerKpH7pN/xrNqlwmdb4NJOU4+UQQcLCuGmMaKPqE3LaWuR99E83y1Hli4/D/6u/JUY+L6hsDqCwgAKBWDXPdIPmetJab5mb8bxxdYOV3JFxCgKAoiR9tS1yNj6XqnFtvuNjlhFJJbU/cZxB8REobmKQbAW97+tKuCxyfuL1E9VijutUNXEv7NNJI1ywyLf9Yjb5Gi2r1EkKWWf6bJkyeKX3BOFdomWM4bE55sKyhTGGs8dmDK8TEGzKb90903I61uPMtBUPD4/wDu3Eogp1CYgSQsPJhlZCR4g2oXCL7DceqzY1SfHuTey2He4phE/wDKEzH5pEKH0ojf1+btS+yIxjsHh9YEOLm6z4lfowfGPDX19ZCfSruuELUJZHumyux+MkxDmSZ2kc9WOwHQDZV8hYUtyNkMKS4IOWKGxnpoY4okBJEJSisS4jClFYt4xhFEmKcRpWpYt4xKsBxOqwaOqFHVCHVCHVCC1CHVCHVRQtWWIahQhqizVrXNZ7SHQVNDVBxJC1VQbbIWNELbI6sWcWqymyNjUoW2QOaNIVJgU3oKdEw5EDMtMTMcojV0q2gY8MfzTQqIx5GiK9HRkc3fJxNWU5BXDcYYpFcdNx4g6EfKl5IblRr0mpeKamuxZ8c4fntPDd0fe26nwIpGGe35JcHU+I6b1az4eU/4CsfjciRQsQrELzCALKLe7Ydbb0Chuk5GnJqPSwwxOlJ9fZBksuGEV7cyJSyLvcFlBHh4Gl1kcvDNUpaRYfMU/wC4BwtzLmiC5otSMx9zzD+VMyLb83cy6afqyeJK4+/b7gXHserZYo/0cfX7TdT6U3DBr5n1Zi+I6mLSw4/2x6+7AYEGW53NMkzHhgtu5kq4GRlLqhZQbEgE2qt6ToZ6E5R3JcAyx3otwj0ovgfySNRVbrDWJx6BMLUtmrGye1COohkWiTFSRAy0aENUMy1YFDTVguhhqxboblogHEQirsU4CCoBR1QKkcKsBo6qBFqEOqyHVChahBKhBDVFmsFc3ue1j0EFQuxSKhGMIqAOxhFWCNNWUyJzRIU2QSCjQiQK6UaZmlFkL0aM87IzejEybGkVYtpiAVYrY2daoC4tCVCJ0GYDiLwm6HfdTqD6ilZMUZ9TfpddkwO4v7FjLxLDy6ywsrdTG35GkrFkhxFnRnrdJn5ywafsOXiWGRCiRyOCQxDEAXG2utR48snbaQUdXoscHCKk0wPG8Zd1yC0afYTS/qetMhhSdvlmTP8AEpzjsgtsfC6gsOCZtSLDpRuaRnxaeeTlrg5kKnU1V2hrg4M0mB7VveMOosu5UWFvNR+VZsmC+Uzr6f4pVQlH7k/F+KYKSN8sPLl0IYKNTe+96kYzVEy5dNLd5+hmHnHrT1GzlyypDsO96qSLxzTDImB2pTVGuMkxkhFEgJ0QE0aESICaIS2MbSiQDGGiFsS9UUmcTVotiVYvhnVCqQ2rFtUdUFsWrKOqEOqFC1CCVCxrVRDXiua+p7aPQaKhF1EdqhHIiLVdCWxrGroqyNmNWkBKTGkVYDI2WiAaImWiEyRA60aYiaIrCisVSOYCrspxiMZauxTiMIqxbSYyiFtI6oC+RKgJ1QlhuF5dtfev12pU93Y6OmWDbb6lni8Sqr3QST4/Cs8Y2+TrZcsIQ+UqVFzdq0cJHL5k7YoiJOlVZfptvgveBY9YWHMjVl6kqGP3/hSJpvozpaXJDGqnH7k/H+NLigUEYADAq9gCANLadKkFKLtsLUZMOWLhCP3KaPCW60byWY4afb3C8JgzvbWlymacWna5oXGR2HT0q4uw8+NJFazaU1I58nwCsdaakZJSdiXqAtiWqyjiagLYl6sm9CXqA2jhUovg5qsXN8nVBR1WQ6oULVEOqyCVCxpqiGtBrms9tF8ETvVoXKVEYN6sXusaVqwWhKsoQtUKbGFvGrBbEvVg2JVlEEi3okImrIzFRWK9MTlVNxXpjHTSiTAlHggZKJMyygNCVdgrEOyVLD9JIYy1aYMoHEVLBcFQlqgvbJdAiGW+h+ZoJRo24czlxINZAT3dvGlWbtqb+Ukw8BLWoW+BmPE3IJxC5fAEb3oE7NM4qK/3HKikX872Go+e9U3RahCSuwnDxgbgEeDfyoGx2KCXNWWseOXVS1gb7DKbg9D6UpxZ0I5oLjoAccxyOqhVFwACTubX/r4UzHFpmPWZYONIzEtbInAmQlaYZ2hLVAaOtUKGGrsFiFauwNh1WA4iVAd1dRasqTs6oCdUIdUILVFHVZBKhBDVFmnWuceyidaoXSOy1aBpDQaopkLmiFSGgVYKGmoihKIFiCrKG1AWhetQoY4q0DIg60ZnkRMKIW0jqhVDGq0CxrVYEhBULSHMKiLaoiG9E+hnvk0HC4wQL1kyHf0cU48mgjwqBdB0bx6W/mayuTO1jxQq6K/EgZtgbnrrVptCMkIt8oeh0X97oPOqth7UqpCxKOUD5n/21XckIr079yLFjUjoL2o4icqVFVM2lPiYMvQBenROdLqRMaYJYw1BbG1YNnXqEYfwGJXxEKuLqzgEHY0GR1BtDtKlLPCL6NnquN4Ph1hsIIhsfcXfx2rFKcq6nqsemxOVbVRhe1PDoo0YpGqkFLEC2+9NwZJSfLMHxfRYMeFyhFJmUrceSOqFo6oQ6oQWoUdUIcahBtQs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http://interactiveexpedition.com/wp-content/uploads/2013/10/terminator-vision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508" y="3200400"/>
            <a:ext cx="666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data:image/jpeg;base64,/9j/4AAQSkZJRgABAQAAAQABAAD/2wCEAAkGBhMSERQUExQWFBUWGBgYGRgYFxgYGRgXHRgYGh0dHhocHCYeGhokGRgVHy8gJCgpLCwsFx4xNTAqNSYrLCkBCQoKDgwOFw8PGDUeHBwsLSkpLCkpKSktKSk1KTEpKSkuLykpLCk1LC0pNSk1LCk1LCwqLCwsKSk0KSkpLCkpKf/AABEIAMIBAwMBIgACEQEDEQH/xAAcAAACAwEBAQEAAAAAAAAAAAAFBgADBAIHAQj/xABDEAABAgMFBQUFBgQGAgMBAAABAhEAAyEEBRIxQQZRYXGBEyKRobEjMsHR8AcUQlJicoKisuEVM0OSwtIkU2Pi8Rf/xAAaAQEAAwEBAQAAAAAAAAAAAAAAAQMEAgUG/8QAJhEBAAICAgAGAQUAAAAAAAAAAAECAxEEEhMhMZHR8GEUQVGSsf/aAAwDAQACEQMRAD8A8Ni6x++Ipi+xe+ID1LYaWpcqYgZBRWOeAD4CFWTY1TJqkk+7nuAhr2RvMWezzV5ns1q8G+XnCtJC8ASPfmEJf9ISFE/zgdIC6ZaLPKoEmYryi2TaZyvcs6EjeR/aCt23PLlCgdWqjn03RumyoANLRaNexH8Kv+sbZNknHSzr4BZSfBSRFU6kY5l4hBqpoiZd1rsSn2Jh7SQtI3gYh4pdoFWnZtEwPKUDwjZY9pwMl+rfKCSb0kzvfSlR/MKK/wBwrFU2aYxEmfd06UahQjOpUw6PzSD8I9HFlcezmOPyzRiH+4VHWMypKRVckj9UtpiP5ajqIRYnEQhZJpyl+Dj0McqTMTmhY5F/hHo1ns0tYeWUr5GvhmI+Tbv4RZEs9qaeaLth1K/AfOKvvQ3KPNXyEPduuRCvw1hXtlhEtTZR0rDe3X+XzV845Nq3pPRR+Lxv7RDRVgBMBSm27ivwBjoT1nRXiB8DB677ixVIgvKuBG6AS8KvyjqSfiI+grGQSP4RDfabmSBlA2XcsyYT2aCoDX8I5qNPOOJldWgEZ0w5mOpdn1MNFl2TGa19EB/5j3YIIkWeRklLjVRxHzy6Rx2XeEVrNdcxfuIUriBTxNPONJ2Xmn3jLR+5dfBIMGLTtEj8/g/wEZE3zLJYKZ+BAjqLK7Yw0bMrBfGg/wAMyv8ALFM66pycwFcQCOtQHPGGiUHjdLkxYomNPPCFCheL7OCcnfhDnbrsRMHeFd4z/vClarOqRNYHPI7+kEGW8LWr7gmVoVJWefe+KjHnd4/5h6ekeiykiZYEt7yUEHmlfyePO70HtD0gMkSJEgJF9jPfEURdYx3xR8/Q+mcAz2q8wJfZpPvAA/tFfMtBG5klRlqLFkLy/fhH8qRAK7rCpUxAUCApmJBDg6h9IcrZdibNauxSoLCZeYyrgWR0KyOkAQs6HjnaG2Js8hUw1ZgBvUch8eQMdWZbQufaHaiZcpOhUo+AA/5GCYKsy9ps1TrWoAmoTQAcAIZ50uSyk2dU0ocKQVy0lSyAzkvQVPdqA9XMJyEweuGUSWdn35DeeB+UU2ltxV2ZLFcwm92VLxVzYbuFEhnzjRed3BAwqSgKGooR1Hxhn2fvqVZ7N2ZcYhjmkUJAolIOYJAZxUd9mJeFm9L6VaphKJSEpyACQwEZMmSIetx+Pa86iAuRZVhTSprbgSW8c43LvadJI+8SsQ0WHB6LSx6RnWlSD3kgcQPUZER1b7wxy8C/w5at13RzTL2d5+LNPKYbAJVoIMtYK/yzO6votLP1jkW60ySQp1gVwLDqbgoVI4165Qq2mZ3HADpNeI388o1XftYsAIme1QND76eKVZxsrLx8tNG2xXtJtALd1QzSfqohW2uutSlJKVI3MVpSTyc1iq0zUomonylOgqY6EbwoaFuhoYOX/cxKVTElilAKWNXBJP8AKT4RdDDPqSP8Bn/lB5KT84vu65ZvaAEoHArQ55B3McKvCZ+Z+aUk+kMuz12GaBNVosYQ/wCEF1Hmct1DEoMtjsISlyQABU6Rj/xVK1NLbC7FZBIP7UjvK8usZNqJ5KpdmQcIIxzCSwCRk53UKjyECZu0qZKMNmDHIzVDvH9oOUcyspBomolyximkJGYM5lKP7ZKWSOrnhA207S4zhky1TSMlLqByQGQkdBCeLapaipRKjqVFyYN3NaBLBVqddwii0vQxU2ttq56j7WYR+lJ+vSNV23ZLWoDEHydVR5sIzTJxWpglzuqw56kxdKmzJJCihJb9MZZyxE6epXiWmvaI8hK8dll2dzOlgoUKLTplkdDUUMA5lnCCuqsJDACUllIcKJBFAQdWccofrNtfLmSDLUGlzBhUjRKtFJH4Qd2QUARmX8+vmWSlQdyHIOTVLjka+MaK228/Lj16gl621Mucr7pNm9mGbGa5VBDkEAuH1Z2GUOexl+feUKSthMQzt+IHI8MmPTfHnUxMHNhrRgtTfmQoeDK+EaKy83JB8tSGMK+0skns8IJViYNmX3Qx2u0BnMLlstoVOk8JiT5x2pZbovPs0qlqLOTnvyUD5eBhYvU+1LQxbRXeZU1acyCSW41hYtr4y/DwaAoiRIkBI3XYKqPBvGMMELCO7zMAcue0qU2IkhAwpc5Ckdzb0PbYtw9af8RH2TR8umVBA42rCqqQoV+BzgGaybRoNFFjAvbGeFplEFx3/wDjAqb3/wDTHQkH4xlnJLM5IB1zBb+0JTHqrlCGK5mw0z+HjygXZLrWsOkE0csCWHIQxWCxdklKkhYKh76gGBAc93iGZ94rGe8N+GWmbkzqBI3UJrq9I37PTEjPfWCl1FFpQCACQ6Vp4bxurUHnGW27LqCiZSuY16ijH13R5+fHN40+h4XIrjnzTaGdLIOEMNBC3PQGq9EjIZnTlpDFJ2cUO9OVRNas3qX5U65QGtNoSFKYhQqSaseAfPnz0Ec4MU0jTvmcit4iI/YCnlgobx8PnApYY0hnVdiVBRUSAEklaa94vhS29xXg8Lq5VaVfLjHo0h87mlpsZJTMH4VIxciCPmodYcrwvYIsyFHMy0gDeSmEyWcPg3iR8vKDVx2bt50vtaoSGHAJG7pGiHn29VFkmrSJYBkgkd3Eh1VUfxaOXZ4JbOXuwElXdUnLj/ePiLJM9kxkuPcUosqW5JIIZlM+IZs8C7VY1MCPfTR9XFc+VYly7v8AnKVMnEfiUlBO5KRl1ITC8sOeVBBKdaSolRzUa86A/PrFEyz4VHcag8D9HwjmVtHFmFIL2cBsy4OTUbnHy7rtQpGIYlFyDRkpBoDvNXeNMmYE0OhYkeRG/wDtxjNeHpYbabblWErIVm8Gb7tMsooGpzrGddwichK5SkksxKMqaMWLbnYgUqwamXsvNJ75YcWA8XJjzr8ftftt9Fi51a4+ugqzLbMmpyA05vSKbVNoXd9Na/JnhttNxolIxKokCpyJOgA0G7ewhYMgTSwBILmnvISM+reYNI3Y66eJnvEyUpgghswvDaATkEq9I+2m6SCfewgkOpJSQdxG/wCqQOlAgli1Kng8aqvJySZr0vzFQGkCFWkhlJzBBHOKJaGrgxcVE+gyi02p8ICQkvp039fGLGcfvK0KQTMSatnq2UKV5Iok8G+vOGyYXS/CFq8kuk8FfGAFRIkSAkErMnupG/4wNg1YUt3vyJfrkPn0gCMmkrxHpGHA7H9TfyxdLX3YtkSXkvumgfymAIWKw4kxgvix4QWGoJ8D8xDLdCAAX3s/Ag/KO70s6ezWlQ99ICT+oOGff7pG9lQCld4WGKSQMixZxqHg/bLSVkKmdutKqd5YVUBsxk24+UCrvtAR3VBiKEHQxZPmPkY4tC+l9NEi85kleNHc3EAZbjm8EJ20kyZVcwP+xBbkWceMLwmmCV3bN2ueR2NnmrfUIIH+4sPOKZo21zaUWi2zJmalKGjktwzipM4IINFHyENkj7JbzXnLSgfrmp9Ekxrl/ZBMRW0WiWgbpaVLV4qwgc6xEULZ9ku124EiXZ+0AcECpJUzOAPxZtHKbhm1xJZQzegSAav5w5zpcqxBkIFnBoZs047RMG5CQ2EHgEjeYVr0vYlJQlBCE1KCe8oirzVafsDdMzdWGPJcFmAVY0qxbNsz6CDdzIVLss2YdEEDms4R5EmBqcVoWhNKsmgYAbgBQBn8IatprH2FjlSzRU2YFN+lNB6q8IsZwO7ZiPu050JUZdQSAffFPAuY+3NJxyJg/KoK6KDerRXdEn2FpJyJQOiQCfWNOxhxT1yj/qJKOoy82gF5EpWMg1Z6HeNPIwU/wpRSkg4kn3VCvMEesar5usyZynDOlx+4EP5GAtlvYye8KpKy4fgnLcePCITE6bAqZIWEzMaQQKZOl3odUv5x3bZySfZpZHnm9d/1yhtuO9pNpR2Z7O0IUXMlZMuYhR1lqeh/aa6gwRV9k4nObNOVLOsu0ILjhjQK9UiK5q1UyaeeSZ60l0kg70kj0g/d20K0gKKklW9SQVD+I5QUtH2O3inJMpf7ZoH9QTAa8NgbfJrMss1t6RjHigmK+jRGZnvK/J1pV3lYmySmiOukfJNFAJEwLL4jLIHhoAGBgeZahQgjhlHONtY7iqq+TbbeaFzSVKmLU5fvqxKJ3k74F3ZYyVrpQMD1IjubeByEH7hs7IKCGWtSVneEBi53UAHNUWxDJadsFpsLCBSZHtB4wzW85gQJTZ/8w7kH0iXC+Up0Qv2hPdWNzwWE1kRgtSXY6KS3UU9GgAMSJEgPohglS2lADNZJ6Cg+ML6cxDUiS6iHICEgOKMzQHy02YpkyyQxBKFf1J8iY33XIxWOafyzZZ8UTP8ArGOQtSpU9Cy5AC0l3fB/9RBLYxWNNps4qqZLC5Y3rlHE3MyzM8IBsuO4TMSGyNaDWH249hEKlqTaEhaDofqjQo7BbUS7MkItKVIAyWQWbidDzj0X/wDod3gP95l8ngFS/Psysy19xJU1KuTycFzEuz7HJDvMDDdU/GCl4fa1YZY7hVMP6UEDxLCFS9PtinTHEiSw3l1HwSG84D0CxbK2CyB0ykONVMo+eUXWra6zSg65qEJHECPHEzL1tqmSFsdzIHiMR8xBiy/ZQpI7S22gS9WQMSz/ABKJaI062ab2+2Sxy0shK5p0YYUk8zU9AYVL42wt89ONQRd8k5KUCZqh+hJ75PEBA4xTbr1slicWOSkL/wDdM78zmFK93pHnt+3uuapSlqKidSXMNHZbeF8pxK7HGTmufMOKaf26S34V4mFxM5RUCCx04fVY12SVjlzAPeJHh9PHMiy4Sxz14DQc9YlyfvsvuATbUFze7LTLM0kszPhJ8QRGH7Sb8TaLX7P/AC5bJT9eJjPdi533aiilHfT3SUlSXSWP6cVRxJhevmaiWtkgK31Jd+J+qaQDLdTCzMcjifi4+UArtthlT0KGaFfF4yC/VYcLMDVhkH0HCKZF4hSxiSNH4sG9NMqnfAevbdWaXarFJtMlisKEtQGbqBbzpHjVvxOxyDgcPqkOtiRMQGlk4VOQColLhKmLPmMxXNoUp8vENz+StPl1gB8uYUlwWMPeyX2qW6zkSwvtEDJK+8Oj1HQiENSSCxoRG250+0EE7e8XZ9tktfdmycCtSg4v5T3vB4NWT7QZMw+zmgncc/A1j83W5XtldPQRus9uWWc4m/MH8DmPGI0ns/R82fY7WwnypUw7yBi8c4wWz7KLunB0IMvkokeZjxiw3tPDFC1BtMTjwX/2ENV3faDbbOxmIKk6EpUl+veSfGJRs6WL7FLGlTkk9S8ab92BlSZR+7obF7xqpR3OTm0D7q+2eQqk1K0HgMX9JMH0fahYFD/OSOBp6wQ8rtdwqQ+IV3wGTZ/Y2lW5JH8yEw97U7VWea6bN7Vavyig5nICEG8VmVZpiFFlTClhwCsRPIqYdDADbvlhRWTkhCldck+ZfpGWfJASpIUFYCFAjIjIxpkgizLwh1TFhI5JDn4xjskrCrCS+IEHPV6VgF1QqYkfV5mPkBAYdbqSlQmKUQEl3J3GEmGjZm2oWgylnvUIf8QHxpAWXhNGIFGD3FhklJoN4GVFHPdH3Z+aUrStJZSCFAjMERrtPZuEsMQOQSBQjU8aeMYJqeyWFD3T5H6+MB6OEKtCcSCz1ISWY8OEZ0bKzFKfvnr/AGgZs3tGmWoP7u549KufbuQ3eAgAl2/Z5MWXKW4mHG69gZUtisYjxy8I0DbiRhceoEAr3+0UVCaDhAMd43rKsycKAH4R5ltPtUpZIBfj8BAy99qVTHYsOfxhVt96Aa1+svnAcXlaiSXMBLXMfrGxFinTqpQcOmnmfkYrVck9CgVS1/1ekBglSVioJD0pGpEopRxMbkIHusQrcQQfAxts91EzEy1BnqRqE0PnQdYDZd9nVLswmLKEpScbKQ9NAS4JBp3eMIdpnlayo5kvuhp24vrEUyEe6mqm36CFJIgDFjsa1SwoEgcy1M4EKDGHzZ2VLNlSlQOJWMClKEvruhHtUrCoiAc9n1LnWd0Kl4kJKCFIBIzY1LO2SmenCA1tQCAWYsyx+oUf5/TZdmb3+7zwo+6ruq5H5FoZb8usKmpKSAJuR0xZV5j0MAqzAMlg8FDMDiPxDzjbd9hwnECCDqDw/wD3yju1WNUvurSQsd3C1XHDWPlmsM9AVhlq72QyY76wA+2p9qrm/kI1SExLXYZzPNlkMPeA9Ru46RddyXgN9mBJJHPzb4iHrZTaEyxgUEqQrNKwFJPAg066Qn2eVRt+cELOkiA9SlbN3dax7hkL/Sqj/tLiKLT9kf8A6p4I0xJHwhTsV+4B3iXDMRn13wWs/wBoKkUxebfGAum7B/dBjnTnT+VFH4YtI8y2mmiZPWtgkZJSMkgUA3nma1hu2g227UEE5vrCBNmdrMwjLM8oDq755Jlulakp7QsjPLPk6h4RVaJo7QKAUKg94V8s40T7QJcxISwJBFRSpfpURm2gmFOZqzDnw8YBaMfIkSAkfUqaozj5EgDkq3KXKClF1BYBOpADh+sE7RaU4Q4xBTOOBf5QBu8+ymDcUK9R8Y0Spjtwp0f+8BqEo/6an/SaK+RiyTey0liSk6jKN/8Ag2JIKYxWiyrFFoxtlm/iIDZLvs7z4xRNvw7/AJxllXStfuylfxKp6AwVseyZ/wBRX8KKDqczAB5l4KUWAL7sz4Z+kXmy9kkLmh1q9xBqwH4lb+A38oaEWKRZkgqZG4AOpXIZnnlCre9v7WeVAYUsAkHRI+iYDv77NIC5ilqSThSlyEkhnDCjBxlvEWm2FJU+EFmKWbMbs+ShkWcVgxclimdkCUhScRUlOSg4AcE0qAKHxECrztEsY5ctBMwk41rZwzukMSN9YDNZLxVLmS1BlYCFAKDh9zHQ7sqQZue1lZmrUSqYtbGtWZ/OsL8qSylPoPPEB8fKG25tjMakTcS0BYUpBSAQcOdVEAVLZ5wHnlsmKUtRVRRJcbi+XTKOZCHMNG2mzplzAtIWSuqgoJd94wqU768ecZ7nuaYnvhLLHuv+E/mPLQaljkKg3WKziTKlyl4ErSFBYK0uCR5FyXEIu1F3mVOILaGhBBBDggihBDGGizXDIZAWca1Egl1VU5B8DSB9tuVS5WEKC0ispf6TXCrhVwcgSXZ6AngQ7BZVYRjcHBiD70lgeob6MAbluFUy0JRMStKX7zJqW0DkCu94fb02MTNCMJm4i4CO4QAkPXColIYUcaQCfeF4Lm4CtZUUoABfvNxOZaoj7ZbbgSwwuKEmrvlSvoTnk0cWuR7zfhYetfKO7umSU4kWhBY+7MT7yFUPVOVIDo2lZfsypCkAkpBJCkjVjqNQRlyjOi04VBbAVZQFA+YLaPDJaZKkyyqUiuApxqDKKVCrDWmRLZwrfeClaSwUHcjQ6EEcQfOAYbPa0kODGxFoEDxccmd3rOsoVngOY6GvUGMNostplZjEBqK+WflAGbRaaQHtVq15t9boyG8ydIomOsurup5NTcBrAdCYpbsWSMych8zG27VpBKU9VHMmMgSVZBgMgNBFKpuEvu9dICXhOxEnj5CBlut65ysSzyGgG4RrUklDgFq1akC4CRIkSAkSJEgNt02rBMAYEKZJfcTG+3WPsiFJ90+XDlAVCmIO4wxrmYpKwdACPGAMXZeTykkZihEbpd5J/EIWLvkEqSEqKSri3nnBO2XdPQO6UYFZqcJV/vU58DAHjftnSKmv1ujJbb+mMOykq71ApQYdBrr4QryrCouxxqf8LkNx0FWhjsMrtbCZZJxpBrqC5I6uGgFu+LWtKiJiipRz1I1AJPoKRsuyypmS6AY8SSSpyQigcPRhr8oEW2xqLMQtz7wUSK74fLkskuTJAmjCCBU79H3FtecBova902aWABiWoEpbhqeAhUukhRmLUkLUxUakEh3NG5xrvG8u/wBxCSkggFQJOB6gFwADw35xnsqsCVhiywA+jOMXy6wGO1HEX3mrZ8YJ3HeaZYIXNmpD5JWsI64S/jGMLGL65x1NswVUUOkA6WWfJUHfGdCVFfqTHU1KSKNCAbGUMUrLl3SCU4a79Q0XybfaJeSieB73yPnAaptwTcRqnMnNXeqTXc0Md1SOzlpCiHAYwoTr+nEviCeAT/ePq71tC6YiBwAT51gHa0zpITUANqDh8w0K973wCCmXOnHeO0WU9XU0CDZ1LUAuYUv+IkkNyiyTYgkDFpl8/jAV2X3huIrz69I22iWFSVHCAxAckioG5tw3xQqaARwjbOUcCkpBZRBpoWIV4gA9IA3s3fCZ0sSzRaUtwIAYHnwgHeV1oHb4k4SlQwEKYEmuFtaEco+XbbxLKRg90qwrBUFBJzGeFX94P3pdkpcl0d9Qq4LnfXQPugEi7Z61KUEO6e8K1dwKHN65wy3Pf81YZUpU0BgVJAxdRr0haulIlzlKWWwv/ESC1NRqYbpM7BZFzB7ywSOoYfy1gJONjm+/3TxDGMKrrs790lXIj5QIkTpiUESyWcUDEnp0G/OPqZyVd1UkpWG7yHHihVDV6hoAwVIQlRwsAPGFuy2ftll6JFS3HSCK5IUCCpRI0L+hyjLIXglFsyo/CA7v1WCSlKSwJah0Y0oqoetRC3B/aIESpIL65vuTvHGAEBIkSJASJEiQEg5KX7N96R/UmAcGrvLyx9ZKf0EAdueyMgrOZpy3+dOkdKsszCZiUIUWoFOo/XB24QSskhpSBwjoS1CoUQNw3PXjALMszStPaBSUqJcEYAKaCg3ZRbdttXKMzCXChhfMO+Y4s8bNoppE2WEhgQeZJIo+Zp6xeLRNEspMp0lLOmgxYnCiCaKBo4zFIDTdi0LEsTAAEFzTg6ehNP4RvjDf15rmkM6UF2GVAW+DwWts4ypCQADMYAq/IpnI5n06QGmzClSVKliaFAM5VRTVGZfe/OAusVlMySkEOqW5bXAr4g16iK12auEUBqOQ+jBe6pkydMQlIEti7p0GvOmkGb2uI4gJacRLlgKgs5Ybjn0gF5N2KWlgjEkdC7PnGCbdy0n3Zg5pceI+UOl3ey7h1IU+hcAFjqxHnwhhlWaWtL4kjmWgPNp17hUgS1IGIEd5u8Gej9fIboETbSI9QvLZWTNqyVHeCx8RAC1bCAGhWBud4BDVJUfwjqUg+BLxdJnAUVQw2q2Gl7jH1Gwo/CVjgIALdd6plYlYQokMHDtUFx4esYpxVMUVHFUvQD1Jh7sWwstNVB21UYMp2flAfgaA80s0jDUJbiqp/sOUdzZGFxmC4DesOF6JQxQEitAAKudWFWGcYLHcisQCgyS4Cm0GeE5Pp1gF1MrCjGzBIKU8Vqz8A8fLkvjsJmEuUkEqGgH19Vg/tBYFyV4QgTEYRhBoE5uKEVoK6wryCrtycOAMyhU06u9YArfFlkoxslKkqKFg0/ECML5j83CsCLyvMrTKSkNhdwNTkG6N4wcloRPkrdLTEAkaAgDQZPQOM6iBn3qQJQSZeNRDqNQQqjCv4QHyqXOkAOt1rKVssBTAO/dqwNCK9K8o22a9ad0rA/8AkGNurP8A08o5uhaFzVIUkMQGoCzPoXz6QWMijJQlKS4cPXpp4wAy8pLpx6g1P19ZwJYkAa4jTj3fjDHeCfZKEApCHUl9VeNE00zI84CjahvZgblbuG5t26AMHNql99A/S/io8TugHASJEiQEiRIkBIMXLVJHEedIDwWuFVVfwn+aAfk0AjuUxjPapjIePl1TcSYAbtLZ3khX4pas+rf3itN6Y5cp5ja94ApExObsx3KA4iNN9qClGUVISlTFSict4YVOQNN8YlTbPLLIXMnOMyDLSW3B3bTSA6ts1fuOoJSHGJ8SlKqVH92bbhDBs7KCk4VgKSRUH1fTnAabPExYSQAWDfw0Z+RavCCs+0iWjCnWAK3bdqZU/EglUuoCiGIelfEh9eGUN91AKXMXolISDzL/AAEKdhtk+aESZaHIHeS4FXdziNNN2RO+GGfZp9ik4ZqazCS6e8NAz76QGTaLvAUDEn1j5eN0y0S0owgkCprUnPpXyj5eBx2dCjnhB+cUXla2mAGopXpADDdh7UIlkAqYCiTmK5h2zMS/p8uSQlBU+T41jqwIAeDdlQ02Yt6CWnCOKnBPgkjrCZtCt5hgNtntajhImrALuO0JJbcSaecYRfRK2UVlL/8Asmf9opkziDKANDnxdREUSEAreAZbVYBRXadxdUgsTxGRJY68RF0qxyxMwhNHY55R1Z0FUgAFilaG5EhJHmD0ghJlJM5XOAruu70onKSRkSK19YOz5GKSFAVQQpuDEFuh8oCG0Na1Dj8I13PaJ82YqXKSSXUxyAFak6CAx3pK7ZSAC287vmWgFfdlCEsgUrXU8/lBq2ItNjOCakYS7kKBSstlny3cYCy7X2gUlWdaHSAXrLb1AKQTgqClQAGFYqDyIcF8weEWT7cyJoWEqCXWASSUucgRoVGgzrHYly+1UC9BVj9VqYyrutM4FEqZLGuBZEsqIDCuRLZZVOUBRs9JLqmHM+pyEHLxtAloA4NGG45Kkns1JKSnvFw2VB516RNpKYYDKbZiSRGe70OtPDFoTpw5xxY6mNV3SxU8SNGNRvB1A84AJtQfbDggb953gQHgptGr254BO7c+lNYFwEiRIkBIkSJASCVwn2hG9JHofhA2Ntzqacjm3iCIB6nzMUkHeB6QLuq9TKU2EqSXdsw2vKsWyrV7BtzjzjHdts7KZLmkBQStiDkQQHHkfGAMyr0kFRZmUfy1c8MzV4y3jdUmWjGxAVkCXcnLugsP90b9pdlES1IXIUTImjtJR4apP6kGh8Yy35LJs6Sc0KST6H1gMNgIdKncV8R8Y3WabjmuahLqPwH1ugPYjQDifgH+t0b7ItpZ0KlN0H93gGy47zNmtEqaKqIetXo/wMekS/tHBQFYA4LEPwHhHkqlYjLCT3glvM/AxrtxmSwzaO4yOmcA8X7Ll20YrMhQmkd5CGKVB6ltDV38YDXpspbSgTFSVMkVqkkAB3KQXGUYdi9pFSO1Wk944R0rv5CDFq+02eqXNIISpOEBtHJq2+ggAFqXaZIC5ktaUrSACpKkhWZDEhjnC5OJUSVPBadttaFkiYszEK95Cqg+OvHSCNh2gsVllEKsonzVOcc3vAA5DDkGGu+AUGIbhHUuVBb7xZ5yhMMvsUB8aJZLFqukqfC7tuDZQXtV93apI7Ky4ZgZKQVrII3qr3lcflABrBOWkhicwW5EH1ENdy3BbJ4M6UjEl2qQHPB2dozXJfd3Wek2zKmzE/iUp0n+DLxBhonfaNKTLKrN3Qlu4yQkBxkABQvAVXJs0kTlTLclSB+EFwFK5g5AbjrDRar6stilqMpKGPeISWBNBWES/NuVWqyzAoAAFJDb8QHoTC+pS1SUgOrEU8d5+AgCe2u0v3uZLLABIOXP5QpWqeUlEwa908xl5ekbr0s6pagVEEVCWOQAHx9YCzpmJExP8Q5gwFNtbEopoKOXbPj14x8Rs8FAKEzumpLOOqwfVoyWtXcA3n68jBK6lFNmP6jQQFqOzs6k+0UAM2JIVwavCBl93n2qhhSQkCj0Jqz+kFLj2W7ebhxEJbEpSskIFVKO6goNTAu+7QiZOmGUGloAQgcHzPEgOecBVYSxJ3CN13JZPHnvD/mGQP8ANAkTGB4iDlkScGR8Dlp+EiufJoBS2gU9oX03/lG+sDo2XwfbzP3HypuEY4CRIkSAkSJEgJFtlmYVpO5QPnFUSAZ5iT2ikDIqPzii3WkHuJHdSc95EblgFctf50j/AHNzO8QKsiawD9sTb0zpSrFOLJV3pSz/AKc3QjgcjAi2oIUqXMxlKFETAhLnEhRBAJo1BFd2JwlJGYLxvvG9+zmFS0lWN1UpU51NBV4AYm+5YLSJPZhqYjjJ35hnpERbsa8K3rV3o+eWQpHZMpaFzVS0yghRBABK35ggeA6wJnKSlbpcpzS+eWvEZQBZFrUhYI4+Rhhsd7Cejs1mo6kceW/dw0VE2sYkdmCCkOXqHbMcMotkSiJap6VMUEd0DlkeFfCAZbPdPZJXhWZhU1AnIB+JOsLtotJT2g3t6w27I3lZ7SoJmns1UZaee6HK9/s8VMR3J0uak1aYA3Cu+A8RTaKjnBjae75kkIKw2JwC+4D5wzTrs+6K70uzJOhSuUD0rijJtBLRa5aAUzQUqJ7tU1GhKaQAK7pCjKHdUQp6sWNW+EY7oBVOCdRi8QDDjZbYiXZ5UpKFPLcOVJcgknTid0DrHdaJc3tQiYC6jUkp7zvkjidYANeyymaQc4rlWw4VDfh9TDer/wAhWFpB4LUh/BTGGa4/s3SxUudJlg5iXhqOdIBIslmxySkkpdmLagg9RG4WsSJblXAaFRG4buMHtqhY7GO4pU6ZxNOHP0hAtCzP7WYtbFGEYR+p24AUygO7feKppD197+kn4iMsi2pBPcCmGtXOvHzjFNtKmz5co4srP31hCQA53nQfHpAEJ8+yzcQWVSVaEJxofJiHcDxi270kowgpXhonCXxkmlMxpmI5l3dZkKBnKKXGJJCu0Cs3LAAim8a84NXWuQJqZslaFGX7pCd4zfg5odRHUVmY2qnLWLdZ37T/ALrS7aab9ysosyS86YAqeoeUscBrxjz2zWvAo4g6VZ/OHK+7Ohaitc13Ksx8uY8eEL1rsFnLe2ahfuuCanfQmgbhvpE9J+y4/U0/P9Z+GO0SsKsIyo3IwfkpAAy/l+IGQ9Yw/dZLymmkHCmhFT3Qd41xbsoPpkyj7swhiWHeLjEWZl6gBXWHSfsp8ev8T7T8PNrwU82Yf1q9TGeC1rsUh5hE91VIBQwJKsnfdnzDPWPibvs+to8EOTQbyGz+i4h0n7J49fz7T8BUSO5qAFEAuASAd43xI4XbcRIkSCUiRIkAzqWexk1yCW4UTGU/5qv3H1iRIA7dxy5/KNe2CR92lU/1T/REiQAGQfYqGhVKfj3T8hGnaaSlM4BICR2aCwAAchOgiRIDNYfd/g+MbZR/8WfzT6KiRID7ZC04NRjpyEejTLQoSE9466mJEgFWyLL2pT95KQytRQ5HMQiTrWtajjWpX7lE+sSJAaboSMZ/afURotM9SJgwKKf2kj0j5EgG6esqsalKLqBSxNSKjI6QUu2ersz3j4nhHyJAK+0ayVFyTQxhsf8AlK5Sf6pkSJAZZnw+Iii0Ch/cfhHyJAab1mECWxI9inXesPDZs+gfdQWDmJEgA17ZmF61aRIkBcT/AOUj9y/6YbJCAWcA1V8IkSA80MfIkSAkSJEgP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 descr="http://flipsidesf.files.wordpress.com/2013/12/terminator-exoskelet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371600"/>
            <a:ext cx="1828801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Isosceles Triangle 3"/>
          <p:cNvSpPr/>
          <p:nvPr/>
        </p:nvSpPr>
        <p:spPr>
          <a:xfrm rot="2493569">
            <a:off x="3918320" y="1184881"/>
            <a:ext cx="2968576" cy="4268120"/>
          </a:xfrm>
          <a:prstGeom prst="triangle">
            <a:avLst/>
          </a:prstGeom>
          <a:solidFill>
            <a:schemeClr val="accent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51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1196</TotalTime>
  <Words>522</Words>
  <Application>Microsoft Office PowerPoint</Application>
  <PresentationFormat>Presentazione su schermo (4:3)</PresentationFormat>
  <Paragraphs>113</Paragraphs>
  <Slides>16</Slides>
  <Notes>16</Notes>
  <HiddenSlides>0</HiddenSlides>
  <MMClips>1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16</vt:i4>
      </vt:variant>
    </vt:vector>
  </HeadingPairs>
  <TitlesOfParts>
    <vt:vector size="18" baseType="lpstr">
      <vt:lpstr>Office Theme</vt:lpstr>
      <vt:lpstr>Struttura predefinita</vt:lpstr>
      <vt:lpstr>Sistemi Avanzati per il Riconoscimento (4S02792)</vt:lpstr>
      <vt:lpstr>Bilancia multimediale</vt:lpstr>
      <vt:lpstr>Bilancia multimediale</vt:lpstr>
      <vt:lpstr>Bilancia multimediale - problematiche</vt:lpstr>
      <vt:lpstr>Bilancia multimediale – in pratica</vt:lpstr>
      <vt:lpstr>User profiling</vt:lpstr>
      <vt:lpstr>User profiling</vt:lpstr>
      <vt:lpstr>User profiling – in pratica</vt:lpstr>
      <vt:lpstr>Semantic Vision Robot (in collaborazione con Robotica)</vt:lpstr>
      <vt:lpstr>Semantic Vision Robot (in collaborazione con Robotica)</vt:lpstr>
      <vt:lpstr>Semantic Vision Robot (in collaborazione con Robotica)</vt:lpstr>
      <vt:lpstr>Semantic Vision Robot – in pratica</vt:lpstr>
      <vt:lpstr>Mobile Eye Tracking (in collaborazione con Fisica, Beni Culturali)</vt:lpstr>
      <vt:lpstr>Mobile Eye Tracking (in collaborazione con Fisica, Beni Culturali)</vt:lpstr>
      <vt:lpstr>Mobile Eye Tracking (in collaborazione con Fisica, Beni Culturali)</vt:lpstr>
      <vt:lpstr>Mobile Eye Tracking (in collaborazione con Fisica, Beni Culturali)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Sistemi Avanzati per il Riconoscimento (4S02792)</dc:title>
  <dc:creator>Marco Cristani</dc:creator>
  <cp:lastModifiedBy>Marco Cristani</cp:lastModifiedBy>
  <cp:revision>5</cp:revision>
  <dcterms:created xsi:type="dcterms:W3CDTF">2006-08-16T00:00:00Z</dcterms:created>
  <dcterms:modified xsi:type="dcterms:W3CDTF">2014-05-07T12:09:45Z</dcterms:modified>
</cp:coreProperties>
</file>